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334" r:id="rId2"/>
    <p:sldId id="562" r:id="rId3"/>
    <p:sldId id="592" r:id="rId4"/>
    <p:sldId id="593" r:id="rId5"/>
    <p:sldId id="594" r:id="rId6"/>
    <p:sldId id="585" r:id="rId7"/>
    <p:sldId id="591" r:id="rId8"/>
    <p:sldId id="582" r:id="rId9"/>
    <p:sldId id="586" r:id="rId10"/>
    <p:sldId id="589" r:id="rId11"/>
    <p:sldId id="583" r:id="rId12"/>
    <p:sldId id="587" r:id="rId13"/>
    <p:sldId id="584" r:id="rId14"/>
    <p:sldId id="588" r:id="rId15"/>
    <p:sldId id="590" r:id="rId16"/>
    <p:sldId id="39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9999"/>
    <a:srgbClr val="009900"/>
    <a:srgbClr val="993300"/>
    <a:srgbClr val="FF9900"/>
    <a:srgbClr val="3366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590" autoAdjust="0"/>
  </p:normalViewPr>
  <p:slideViewPr>
    <p:cSldViewPr>
      <p:cViewPr varScale="1">
        <p:scale>
          <a:sx n="67" d="100"/>
          <a:sy n="67" d="100"/>
        </p:scale>
        <p:origin x="-7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F69060-0721-4F7B-8B2B-636797369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9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5CAE119-C26F-479B-B4F3-B997C8B802F3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A5DD8-4B56-4C5A-A335-229EEC35682E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A5DD8-4B56-4C5A-A335-229EEC35682E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A5DD8-4B56-4C5A-A335-229EEC35682E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A5DD8-4B56-4C5A-A335-229EEC35682E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A5DD8-4B56-4C5A-A335-229EEC35682E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A5DD8-4B56-4C5A-A335-229EEC35682E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E7C022-9A78-468E-9558-D2146E745513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BED3EB-16CA-4820-AD60-C6B5F8E6BF3A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BED3EB-16CA-4820-AD60-C6B5F8E6BF3A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BED3EB-16CA-4820-AD60-C6B5F8E6BF3A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BED3EB-16CA-4820-AD60-C6B5F8E6BF3A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A5DD8-4B56-4C5A-A335-229EEC35682E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A5DD8-4B56-4C5A-A335-229EEC35682E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A5DD8-4B56-4C5A-A335-229EEC35682E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A5DD8-4B56-4C5A-A335-229EEC35682E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29D6-D4E1-467E-87BC-2F8D1D7FF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F116-7979-4E47-8285-8875CE6B4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EA862-F9B6-4860-A2F9-6CA4B261E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6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82B8B-BFC0-4338-A1E0-AE4B8D805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4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B86E2-8DE8-4688-B7AD-047234102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66E8-DD75-43B7-BE1F-A6BD05984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1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2C64-C4F1-4F07-B060-A92220D27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260E0-2768-47C2-9FFF-1754C04CD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1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CDA0-2FEA-4DFA-A64C-E8054ECF4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19C51-5C34-4FEA-87C1-3F033C02B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3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F219-C377-4A57-A75A-8BBE7E232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9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DB8D3-C4FE-4579-914D-0E90C19BC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807D1-AD5F-4CE4-AC6B-AA6719E78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3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B01F-D1EA-4580-8647-2BAB7ACC5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5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Copyright (c) 2008, Advanced Energy Systems, LLC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29C639-0CA9-427C-891E-3517AB31B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  <p:sldLayoutId id="2147484462" r:id="rId13"/>
    <p:sldLayoutId id="214748446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CFAD86-CAF9-4228-B2B2-C4BE3085607B}" type="slidenum">
              <a:rPr lang="en-US" sz="1400" smtClean="0"/>
              <a:pPr/>
              <a:t>1</a:t>
            </a:fld>
            <a:endParaRPr lang="en-US" sz="14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1752600"/>
            <a:ext cx="53340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 dirty="0" smtClean="0"/>
              <a:t>January 13, 2015</a:t>
            </a:r>
          </a:p>
          <a:p>
            <a:pPr>
              <a:lnSpc>
                <a:spcPct val="80000"/>
              </a:lnSpc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sz="1600" b="1" dirty="0" smtClean="0"/>
              <a:t>Tim Olsen</a:t>
            </a:r>
          </a:p>
          <a:p>
            <a:pPr>
              <a:lnSpc>
                <a:spcPct val="80000"/>
              </a:lnSpc>
            </a:pPr>
            <a:r>
              <a:rPr lang="en-US" sz="1600" b="1" dirty="0" smtClean="0"/>
              <a:t>Advanced Energy Systems, LLC</a:t>
            </a:r>
          </a:p>
          <a:p>
            <a:pPr>
              <a:lnSpc>
                <a:spcPct val="80000"/>
              </a:lnSpc>
            </a:pPr>
            <a:r>
              <a:rPr lang="en-US" sz="1600" b="1" dirty="0" smtClean="0"/>
              <a:t>1428 South Humboldt Street</a:t>
            </a:r>
          </a:p>
          <a:p>
            <a:pPr>
              <a:lnSpc>
                <a:spcPct val="80000"/>
              </a:lnSpc>
            </a:pPr>
            <a:r>
              <a:rPr lang="en-US" sz="1600" b="1" dirty="0" smtClean="0"/>
              <a:t>Denver, CO 80210</a:t>
            </a:r>
          </a:p>
          <a:p>
            <a:pPr>
              <a:lnSpc>
                <a:spcPct val="80000"/>
              </a:lnSpc>
            </a:pPr>
            <a:r>
              <a:rPr lang="en-US" sz="1600" b="1" dirty="0" smtClean="0"/>
              <a:t>303-777-3341</a:t>
            </a:r>
          </a:p>
          <a:p>
            <a:pPr>
              <a:lnSpc>
                <a:spcPct val="80000"/>
              </a:lnSpc>
            </a:pPr>
            <a:r>
              <a:rPr lang="en-US" sz="1600" b="1" dirty="0" smtClean="0"/>
              <a:t>www.windtechnology.com</a:t>
            </a: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447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DSCF08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MercWindSS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4" b="9924"/>
          <a:stretch>
            <a:fillRect/>
          </a:stretch>
        </p:blipFill>
        <p:spPr bwMode="auto">
          <a:xfrm>
            <a:off x="3276600" y="4343400"/>
            <a:ext cx="373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tx2"/>
                </a:solidFill>
                <a:latin typeface="Technical"/>
              </a:rPr>
              <a:t>Small </a:t>
            </a:r>
            <a:r>
              <a:rPr lang="en-US" sz="4000" b="1" dirty="0" smtClean="0">
                <a:solidFill>
                  <a:schemeClr val="tx2"/>
                </a:solidFill>
                <a:latin typeface="Technical"/>
              </a:rPr>
              <a:t>Wind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echnical"/>
              </a:rPr>
              <a:t>Foundation Challenges</a:t>
            </a:r>
            <a:endParaRPr lang="en-US" sz="4400" dirty="0">
              <a:solidFill>
                <a:schemeClr val="tx2"/>
              </a:solidFill>
              <a:latin typeface="Technical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33" y="2003846"/>
            <a:ext cx="2772167" cy="21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6C523-BC52-4727-8BF5-5D83237A5644}" type="slidenum">
              <a:rPr lang="en-US" sz="1400" smtClean="0"/>
              <a:pPr/>
              <a:t>10</a:t>
            </a:fld>
            <a:endParaRPr lang="en-US" sz="1400" smtClean="0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23887" y="300037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Thorne Project, Boulder, CO</a:t>
            </a:r>
            <a:endParaRPr lang="en-US" sz="4000" b="1" dirty="0">
              <a:solidFill>
                <a:schemeClr val="tx2"/>
              </a:solidFill>
              <a:latin typeface="Technical"/>
            </a:endParaRPr>
          </a:p>
        </p:txBody>
      </p:sp>
      <p:pic>
        <p:nvPicPr>
          <p:cNvPr id="45059" name="Picture 3" descr="C:\Users\Tim Olsen\Documents\Photos\Solar - Wind\Thorne\DSC00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5786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254637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6C523-BC52-4727-8BF5-5D83237A5644}" type="slidenum">
              <a:rPr lang="en-US" sz="1400" smtClean="0"/>
              <a:pPr/>
              <a:t>11</a:t>
            </a:fld>
            <a:endParaRPr lang="en-US" sz="1400" smtClean="0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23887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Storage Masters Project, Denver, CO</a:t>
            </a:r>
            <a:endParaRPr lang="en-US" sz="4000" b="1" dirty="0">
              <a:solidFill>
                <a:schemeClr val="tx2"/>
              </a:solidFill>
              <a:latin typeface="Technic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399" y="914400"/>
            <a:ext cx="5410201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Turbine</a:t>
            </a:r>
            <a:r>
              <a:rPr lang="en-US" sz="2400" kern="0" dirty="0" smtClean="0"/>
              <a:t>:  Bergey Excel 10 kW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Tower</a:t>
            </a:r>
            <a:r>
              <a:rPr lang="en-US" sz="2400" kern="0" dirty="0" smtClean="0"/>
              <a:t>:  80’ freestanding monopole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Soils Report</a:t>
            </a:r>
            <a:r>
              <a:rPr lang="en-US" sz="2400" kern="0" dirty="0" smtClean="0"/>
              <a:t>:  wet sand 10’ deep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 smtClean="0"/>
              <a:t>Foundation 1</a:t>
            </a:r>
            <a:r>
              <a:rPr lang="en-US" sz="2400" kern="0" dirty="0" smtClean="0"/>
              <a:t>:  pedestal on 15’ square pad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 smtClean="0"/>
              <a:t>Excavation</a:t>
            </a:r>
            <a:r>
              <a:rPr lang="en-US" sz="2400" kern="0" dirty="0" smtClean="0"/>
              <a:t>:  undercut buildings; soils engineer says NO 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/>
              <a:t>Foundation </a:t>
            </a:r>
            <a:r>
              <a:rPr lang="en-US" sz="2400" u="sng" kern="0" dirty="0" smtClean="0"/>
              <a:t>2</a:t>
            </a:r>
            <a:r>
              <a:rPr lang="en-US" sz="2400" kern="0" dirty="0" smtClean="0"/>
              <a:t>:  </a:t>
            </a:r>
            <a:r>
              <a:rPr lang="en-US" sz="2400" kern="0" dirty="0"/>
              <a:t>6’Ø x 17’ pier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/>
              <a:t>Excavation</a:t>
            </a:r>
            <a:r>
              <a:rPr lang="en-US" sz="2400" kern="0" dirty="0"/>
              <a:t>:  drill with polymer fluid to stabilize soil, $10,000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 smtClean="0"/>
              <a:t>Challenges</a:t>
            </a:r>
            <a:r>
              <a:rPr lang="en-US" sz="2400" kern="0" dirty="0" smtClean="0"/>
              <a:t>:  continuous cave-in; </a:t>
            </a:r>
            <a:r>
              <a:rPr lang="en-US" sz="2400" kern="0" dirty="0"/>
              <a:t>10’ alley, drilling-rig access, dirt </a:t>
            </a:r>
            <a:r>
              <a:rPr lang="en-US" sz="2400" kern="0" dirty="0" smtClean="0"/>
              <a:t>removal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/>
              <a:t>Solutions</a:t>
            </a:r>
            <a:r>
              <a:rPr lang="en-US" sz="2400" kern="0" dirty="0"/>
              <a:t>:  </a:t>
            </a:r>
            <a:r>
              <a:rPr lang="en-US" sz="2400" kern="0" dirty="0" smtClean="0"/>
              <a:t>new ARE ballasted steel?</a:t>
            </a:r>
            <a:endParaRPr lang="en-US" sz="2400" kern="0" dirty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2400" kern="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095625" cy="426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52182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6C523-BC52-4727-8BF5-5D83237A5644}" type="slidenum">
              <a:rPr lang="en-US" sz="1400" smtClean="0"/>
              <a:pPr/>
              <a:t>12</a:t>
            </a:fld>
            <a:endParaRPr lang="en-US" sz="1400" smtClean="0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23887" y="300037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Storage Masters Project, Denver, CO</a:t>
            </a:r>
            <a:endParaRPr lang="en-US" sz="4000" b="1" dirty="0">
              <a:solidFill>
                <a:schemeClr val="tx2"/>
              </a:solidFill>
              <a:latin typeface="Technical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0551" y="781051"/>
            <a:ext cx="4343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799"/>
            <a:ext cx="3505200" cy="496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399" y="5334000"/>
            <a:ext cx="5410201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kern="0" dirty="0" err="1" smtClean="0"/>
              <a:t>Coggins</a:t>
            </a:r>
            <a:r>
              <a:rPr lang="en-US" sz="2400" kern="0" dirty="0" smtClean="0"/>
              <a:t> and Sons:  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kern="0" dirty="0" smtClean="0"/>
              <a:t>Watson 2500 TM with 6’Ø bit</a:t>
            </a:r>
            <a:endParaRPr lang="en-US" sz="2400" kern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381434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6C523-BC52-4727-8BF5-5D83237A5644}" type="slidenum">
              <a:rPr lang="en-US" sz="1400" smtClean="0"/>
              <a:pPr/>
              <a:t>13</a:t>
            </a:fld>
            <a:endParaRPr lang="en-US" sz="1400" smtClean="0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23887" y="300037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Stratton HS Project</a:t>
            </a:r>
            <a:r>
              <a:rPr lang="en-US" sz="3200" b="1" dirty="0">
                <a:solidFill>
                  <a:schemeClr val="tx2"/>
                </a:solidFill>
                <a:latin typeface="Technical"/>
              </a:rPr>
              <a:t>, </a:t>
            </a:r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Stratton, CO</a:t>
            </a:r>
            <a:endParaRPr lang="en-US" sz="4000" b="1" dirty="0">
              <a:solidFill>
                <a:schemeClr val="tx2"/>
              </a:solidFill>
              <a:latin typeface="Technic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295400"/>
            <a:ext cx="80010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Turbine</a:t>
            </a:r>
            <a:r>
              <a:rPr lang="en-US" sz="2400" kern="0" dirty="0" smtClean="0"/>
              <a:t>:  </a:t>
            </a:r>
            <a:r>
              <a:rPr lang="en-US" sz="2400" kern="0" dirty="0" err="1" smtClean="0"/>
              <a:t>Skystream</a:t>
            </a:r>
            <a:r>
              <a:rPr lang="en-US" sz="2400" kern="0" dirty="0" smtClean="0"/>
              <a:t> 3.7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Tower</a:t>
            </a:r>
            <a:r>
              <a:rPr lang="en-US" sz="2400" kern="0" dirty="0" smtClean="0"/>
              <a:t>:  45’ freestanding monopole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AHJ</a:t>
            </a:r>
            <a:r>
              <a:rPr lang="en-US" sz="2400" kern="0" dirty="0" smtClean="0"/>
              <a:t>:  State of Colorado (school)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Soils Report</a:t>
            </a:r>
            <a:r>
              <a:rPr lang="en-US" sz="2400" kern="0" dirty="0" smtClean="0"/>
              <a:t>:  bentonite 6’ deep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 smtClean="0"/>
              <a:t>Excavation</a:t>
            </a:r>
            <a:r>
              <a:rPr lang="en-US" sz="2400" kern="0" dirty="0"/>
              <a:t>:  </a:t>
            </a:r>
            <a:r>
              <a:rPr lang="en-US" sz="2400" kern="0" dirty="0" smtClean="0"/>
              <a:t>12’Ø x 7’, OSHA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/>
              <a:t>Foundation</a:t>
            </a:r>
            <a:r>
              <a:rPr lang="en-US" sz="2400" kern="0" dirty="0"/>
              <a:t>:  6’Ø x 4’ </a:t>
            </a:r>
            <a:r>
              <a:rPr lang="en-US" sz="2400" kern="0" dirty="0" smtClean="0"/>
              <a:t>SMarT</a:t>
            </a:r>
            <a:endParaRPr lang="en-US" sz="2400" kern="0" dirty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 smtClean="0"/>
              <a:t>Form</a:t>
            </a:r>
            <a:r>
              <a:rPr lang="en-US" sz="2400" kern="0" dirty="0" smtClean="0"/>
              <a:t>:  barrel</a:t>
            </a:r>
            <a:endParaRPr lang="en-US" sz="2400" kern="0" dirty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Base</a:t>
            </a:r>
            <a:r>
              <a:rPr lang="en-US" sz="2400" kern="0" dirty="0" smtClean="0"/>
              <a:t>:  structural fill 12’Ø x 3’: CDOT class 5-6, 9” lifts compacted to 98% max dry, moisture 15% +/-2% with testing!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/>
              <a:t>Solutions</a:t>
            </a:r>
            <a:r>
              <a:rPr lang="en-US" sz="2400" kern="0" dirty="0"/>
              <a:t>: deeper </a:t>
            </a:r>
            <a:r>
              <a:rPr lang="en-US" sz="2400" kern="0" dirty="0" smtClean="0"/>
              <a:t>concrete, put the civil engineer on the compactor?</a:t>
            </a:r>
            <a:endParaRPr lang="en-US" sz="2400" kern="0" dirty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2400" kern="0" dirty="0"/>
          </a:p>
        </p:txBody>
      </p:sp>
      <p:pic>
        <p:nvPicPr>
          <p:cNvPr id="47106" name="Picture 2" descr="C:\Users\Tim Olsen\Documents\Photos\Solar - Wind\SchoolWind\P10008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22042" r="7414" b="5511"/>
          <a:stretch/>
        </p:blipFill>
        <p:spPr bwMode="auto">
          <a:xfrm>
            <a:off x="4692693" y="1609724"/>
            <a:ext cx="4375108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254234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6C523-BC52-4727-8BF5-5D83237A5644}" type="slidenum">
              <a:rPr lang="en-US" sz="1400" smtClean="0"/>
              <a:pPr/>
              <a:t>14</a:t>
            </a:fld>
            <a:endParaRPr lang="en-US" sz="1400" smtClean="0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23887" y="300037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Stratton HS Project</a:t>
            </a:r>
            <a:r>
              <a:rPr lang="en-US" sz="3200" b="1" dirty="0">
                <a:solidFill>
                  <a:schemeClr val="tx2"/>
                </a:solidFill>
                <a:latin typeface="Technical"/>
              </a:rPr>
              <a:t>, </a:t>
            </a:r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Stratton, CO</a:t>
            </a:r>
            <a:endParaRPr lang="en-US" sz="4000" b="1" dirty="0">
              <a:solidFill>
                <a:schemeClr val="tx2"/>
              </a:solidFill>
              <a:latin typeface="Technical"/>
            </a:endParaRPr>
          </a:p>
        </p:txBody>
      </p:sp>
      <p:pic>
        <p:nvPicPr>
          <p:cNvPr id="48130" name="Picture 2" descr="C:\Users\Tim Olsen\Documents\Photos\Solar - Wind\SchoolWind\P100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86600" cy="53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54264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6C523-BC52-4727-8BF5-5D83237A5644}" type="slidenum">
              <a:rPr lang="en-US" sz="1400" smtClean="0"/>
              <a:pPr/>
              <a:t>15</a:t>
            </a:fld>
            <a:endParaRPr lang="en-US" sz="1400" smtClean="0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23887" y="300037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Stratton HS Project</a:t>
            </a:r>
            <a:r>
              <a:rPr lang="en-US" sz="3200" b="1" dirty="0">
                <a:solidFill>
                  <a:schemeClr val="tx2"/>
                </a:solidFill>
                <a:latin typeface="Technical"/>
              </a:rPr>
              <a:t>, </a:t>
            </a:r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Stratton, CO</a:t>
            </a:r>
            <a:endParaRPr lang="en-US" sz="4000" b="1" dirty="0">
              <a:solidFill>
                <a:schemeClr val="tx2"/>
              </a:solidFill>
              <a:latin typeface="Technical"/>
            </a:endParaRPr>
          </a:p>
        </p:txBody>
      </p:sp>
      <p:pic>
        <p:nvPicPr>
          <p:cNvPr id="49154" name="Picture 2" descr="C:\Users\Tim Olsen\Documents\Photos\Solar - Wind\SchoolWind\P1000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24" y="990600"/>
            <a:ext cx="70101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161137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5A0955C-C72E-4741-9971-66B1BD6A88EE}" type="slidenum">
              <a:rPr lang="en-US" sz="1400" smtClean="0"/>
              <a:pPr/>
              <a:t>16</a:t>
            </a:fld>
            <a:endParaRPr lang="en-US" sz="1400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586" y="152400"/>
            <a:ext cx="6932613" cy="838200"/>
          </a:xfrm>
        </p:spPr>
        <p:txBody>
          <a:bodyPr/>
          <a:lstStyle/>
          <a:p>
            <a:r>
              <a:rPr lang="en-US" sz="3200" b="1" dirty="0" smtClean="0">
                <a:latin typeface="Technical"/>
              </a:rPr>
              <a:t>Thank You</a:t>
            </a:r>
            <a:endParaRPr lang="en-US" sz="3200" dirty="0" smtClean="0"/>
          </a:p>
        </p:txBody>
      </p:sp>
      <p:pic>
        <p:nvPicPr>
          <p:cNvPr id="1054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447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 descr="C:\Users\Tim Olsen\Documents\Photos\Solar - Wind\SchoolWind\P1000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8" y="914400"/>
            <a:ext cx="690858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2743200" y="938212"/>
            <a:ext cx="350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1400" b="1" dirty="0"/>
              <a:t>Timothy L Olsen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1400" b="1" dirty="0"/>
              <a:t>Advanced Energy Systems, LLC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1400" b="1" dirty="0"/>
              <a:t>1428 South Humboldt Street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1400" b="1" dirty="0"/>
              <a:t>Denver, CO 80210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1400" b="1" dirty="0"/>
              <a:t>303-777-3341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1400" b="1" dirty="0"/>
              <a:t>www.windtechnology.com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5289A8-E9FA-490C-8B8C-9591E6C8BA29}" type="slidenum">
              <a:rPr lang="en-US" sz="1400" smtClean="0"/>
              <a:pPr/>
              <a:t>2</a:t>
            </a:fld>
            <a:endParaRPr lang="en-US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4000" b="1" dirty="0">
                <a:latin typeface="Technical"/>
              </a:rPr>
              <a:t>Small Wind</a:t>
            </a:r>
            <a:br>
              <a:rPr lang="en-US" sz="4000" b="1" dirty="0">
                <a:latin typeface="Technical"/>
              </a:rPr>
            </a:br>
            <a:r>
              <a:rPr lang="en-US" sz="4000" b="1" dirty="0">
                <a:latin typeface="Technical"/>
              </a:rPr>
              <a:t>Foundation Challenges</a:t>
            </a:r>
            <a:endParaRPr lang="en-US" dirty="0">
              <a:latin typeface="Technical"/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905000"/>
            <a:ext cx="4267201" cy="4114800"/>
          </a:xfrm>
        </p:spPr>
        <p:txBody>
          <a:bodyPr/>
          <a:lstStyle/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b="1" dirty="0" smtClean="0"/>
              <a:t>A. Pricing Challenge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endParaRPr lang="en-US" sz="2400" dirty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b="1" dirty="0" smtClean="0"/>
              <a:t>B. Cases:</a:t>
            </a:r>
            <a:endParaRPr lang="en-US" sz="2400" b="1" dirty="0"/>
          </a:p>
          <a:p>
            <a:pPr marL="457200" indent="-457200">
              <a:spcBef>
                <a:spcPct val="1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en-US" sz="2400" dirty="0" smtClean="0"/>
              <a:t>Bean, Fort Lupton, CO</a:t>
            </a:r>
            <a:endParaRPr lang="en-US" sz="2400" dirty="0"/>
          </a:p>
          <a:p>
            <a:pPr marL="457200" indent="-457200">
              <a:spcBef>
                <a:spcPct val="1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en-US" sz="2400" dirty="0" smtClean="0"/>
              <a:t>Thorne, Boulder, CO</a:t>
            </a:r>
            <a:endParaRPr lang="en-US" sz="2400" dirty="0"/>
          </a:p>
          <a:p>
            <a:pPr marL="457200" indent="-457200">
              <a:spcBef>
                <a:spcPct val="1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en-US" sz="2400" dirty="0" smtClean="0"/>
              <a:t>Storage Masters, Denver, CO</a:t>
            </a:r>
          </a:p>
          <a:p>
            <a:pPr marL="457200" indent="-457200">
              <a:spcBef>
                <a:spcPct val="1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en-US" sz="2400" dirty="0" smtClean="0"/>
              <a:t>Stratton HS</a:t>
            </a:r>
            <a:r>
              <a:rPr lang="en-US" sz="2400" dirty="0"/>
              <a:t>, </a:t>
            </a:r>
            <a:r>
              <a:rPr lang="en-US" sz="2400" dirty="0" smtClean="0"/>
              <a:t>Stratton, CO</a:t>
            </a:r>
            <a:endParaRPr lang="en-US" sz="2400" dirty="0"/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447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C:\Users\Tim Olsen\Documents\Photos\Solar - Wind\Ponderosa\BandH-CU-Infinia 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95967" y="2104257"/>
            <a:ext cx="4642489" cy="34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5289A8-E9FA-490C-8B8C-9591E6C8BA29}" type="slidenum">
              <a:rPr lang="en-US" sz="1400" smtClean="0"/>
              <a:pPr/>
              <a:t>3</a:t>
            </a:fld>
            <a:endParaRPr lang="en-US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4000" b="1" dirty="0">
                <a:latin typeface="Technical"/>
              </a:rPr>
              <a:t>Small Wind</a:t>
            </a:r>
            <a:br>
              <a:rPr lang="en-US" sz="4000" b="1" dirty="0">
                <a:latin typeface="Technical"/>
              </a:rPr>
            </a:br>
            <a:r>
              <a:rPr lang="en-US" sz="4000" b="1" dirty="0">
                <a:latin typeface="Technical"/>
              </a:rPr>
              <a:t>Foundation Challenges</a:t>
            </a:r>
            <a:endParaRPr lang="en-US" dirty="0">
              <a:latin typeface="Technical"/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828800"/>
            <a:ext cx="7772401" cy="4191000"/>
          </a:xfrm>
        </p:spPr>
        <p:txBody>
          <a:bodyPr/>
          <a:lstStyle/>
          <a:p>
            <a:pPr marL="457200" indent="-457200">
              <a:spcBef>
                <a:spcPct val="10000"/>
              </a:spcBef>
              <a:spcAft>
                <a:spcPct val="20000"/>
              </a:spcAft>
              <a:buAutoNum type="alphaUcPeriod"/>
              <a:defRPr/>
            </a:pPr>
            <a:r>
              <a:rPr lang="en-US" sz="2400" b="1" dirty="0" smtClean="0"/>
              <a:t>Pricing Challenge: </a:t>
            </a:r>
            <a:endParaRPr lang="en-US" sz="2400" dirty="0" smtClean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b="1" dirty="0" smtClean="0"/>
              <a:t> </a:t>
            </a:r>
            <a:r>
              <a:rPr lang="en-US" sz="2400" dirty="0" smtClean="0"/>
              <a:t>1.  Competition with Solar PV:</a:t>
            </a:r>
            <a:endParaRPr lang="en-US" sz="2400" dirty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endParaRPr lang="en-US" sz="2400" dirty="0" smtClean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dirty="0" smtClean="0"/>
              <a:t>Solar PV</a:t>
            </a:r>
            <a:r>
              <a:rPr lang="en-US" sz="2400" dirty="0" smtClean="0"/>
              <a:t>:  rapid decline from $10 to $3/W at 17% CF in CO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dirty="0" smtClean="0"/>
              <a:t>Wind</a:t>
            </a:r>
            <a:r>
              <a:rPr lang="en-US" sz="2400" u="sng" dirty="0" smtClean="0"/>
              <a:t>, 200W-10kW</a:t>
            </a:r>
            <a:r>
              <a:rPr lang="en-US" sz="2400" dirty="0" smtClean="0"/>
              <a:t>: still holding at $7W+ at 20-35% CF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endParaRPr lang="en-US" sz="2400" dirty="0" smtClean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endParaRPr lang="en-US" sz="2400" dirty="0"/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447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408694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5289A8-E9FA-490C-8B8C-9591E6C8BA29}" type="slidenum">
              <a:rPr lang="en-US" sz="1400" smtClean="0"/>
              <a:pPr/>
              <a:t>4</a:t>
            </a:fld>
            <a:endParaRPr lang="en-US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4000" b="1" dirty="0">
                <a:latin typeface="Technical"/>
              </a:rPr>
              <a:t>Small Wind</a:t>
            </a:r>
            <a:br>
              <a:rPr lang="en-US" sz="4000" b="1" dirty="0">
                <a:latin typeface="Technical"/>
              </a:rPr>
            </a:br>
            <a:r>
              <a:rPr lang="en-US" sz="4000" b="1" dirty="0">
                <a:latin typeface="Technical"/>
              </a:rPr>
              <a:t>Foundation Challenges</a:t>
            </a:r>
            <a:endParaRPr lang="en-US" dirty="0">
              <a:latin typeface="Technical"/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828800"/>
            <a:ext cx="7772401" cy="4191000"/>
          </a:xfrm>
        </p:spPr>
        <p:txBody>
          <a:bodyPr/>
          <a:lstStyle/>
          <a:p>
            <a:pPr marL="457200" indent="-457200">
              <a:spcBef>
                <a:spcPct val="10000"/>
              </a:spcBef>
              <a:spcAft>
                <a:spcPct val="20000"/>
              </a:spcAft>
              <a:buAutoNum type="alphaUcPeriod"/>
              <a:defRPr/>
            </a:pPr>
            <a:r>
              <a:rPr lang="en-US" sz="2400" b="1" dirty="0" smtClean="0"/>
              <a:t>Pricing Challenge:  </a:t>
            </a:r>
          </a:p>
          <a:p>
            <a:pPr marL="457200" indent="-457200">
              <a:spcBef>
                <a:spcPct val="10000"/>
              </a:spcBef>
              <a:spcAft>
                <a:spcPct val="20000"/>
              </a:spcAft>
              <a:buAutoNum type="arabicPeriod" startAt="2"/>
              <a:defRPr/>
            </a:pPr>
            <a:r>
              <a:rPr lang="en-US" sz="2400" dirty="0" smtClean="0"/>
              <a:t>Field Quotes: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endParaRPr lang="en-US" sz="2400" dirty="0" smtClean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dirty="0" smtClean="0"/>
              <a:t>Rating</a:t>
            </a:r>
            <a:r>
              <a:rPr lang="en-US" sz="2400" dirty="0" smtClean="0"/>
              <a:t>           </a:t>
            </a:r>
            <a:r>
              <a:rPr lang="en-US" sz="2400" u="sng" dirty="0" smtClean="0"/>
              <a:t>Ideal</a:t>
            </a:r>
            <a:r>
              <a:rPr lang="en-US" sz="2400" dirty="0" smtClean="0"/>
              <a:t>          </a:t>
            </a:r>
            <a:r>
              <a:rPr lang="en-US" sz="2400" u="sng" dirty="0" smtClean="0"/>
              <a:t>Realistic</a:t>
            </a:r>
            <a:endParaRPr lang="en-US" sz="2400" u="sng" dirty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dirty="0" smtClean="0"/>
              <a:t>2.5 kW       $13,000        $18,000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dirty="0" smtClean="0"/>
              <a:t>10 kW        $45,000        $70,000</a:t>
            </a:r>
          </a:p>
          <a:p>
            <a:pPr>
              <a:spcBef>
                <a:spcPct val="10000"/>
              </a:spcBef>
              <a:spcAft>
                <a:spcPct val="20000"/>
              </a:spcAft>
              <a:buFont typeface="Arial" charset="0"/>
              <a:buChar char="•"/>
              <a:defRPr/>
            </a:pPr>
            <a:r>
              <a:rPr lang="en-US" sz="2400" dirty="0" smtClean="0"/>
              <a:t>Every </a:t>
            </a:r>
            <a:r>
              <a:rPr lang="en-US" sz="2400" dirty="0" smtClean="0"/>
              <a:t>case is custom</a:t>
            </a:r>
            <a:r>
              <a:rPr lang="en-US" sz="2400" dirty="0" smtClean="0"/>
              <a:t>!</a:t>
            </a:r>
          </a:p>
          <a:p>
            <a:pPr>
              <a:spcBef>
                <a:spcPct val="10000"/>
              </a:spcBef>
              <a:spcAft>
                <a:spcPct val="20000"/>
              </a:spcAft>
              <a:buFont typeface="Arial" charset="0"/>
              <a:buChar char="•"/>
              <a:defRPr/>
            </a:pPr>
            <a:r>
              <a:rPr lang="en-US" sz="2400" dirty="0"/>
              <a:t>Project management rate:  ~$10/</a:t>
            </a:r>
            <a:r>
              <a:rPr lang="en-US" sz="2400" dirty="0" err="1"/>
              <a:t>hr</a:t>
            </a:r>
            <a:endParaRPr lang="en-US" sz="2400"/>
          </a:p>
          <a:p>
            <a:pPr>
              <a:spcBef>
                <a:spcPct val="10000"/>
              </a:spcBef>
              <a:spcAft>
                <a:spcPct val="20000"/>
              </a:spcAft>
              <a:buFont typeface="Arial" charset="0"/>
              <a:buChar char="•"/>
              <a:defRPr/>
            </a:pPr>
            <a:endParaRPr lang="en-US" sz="2400" dirty="0"/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447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335373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5289A8-E9FA-490C-8B8C-9591E6C8BA29}" type="slidenum">
              <a:rPr lang="en-US" sz="1400" smtClean="0"/>
              <a:pPr/>
              <a:t>5</a:t>
            </a:fld>
            <a:endParaRPr lang="en-US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4000" b="1" dirty="0">
                <a:latin typeface="Technical"/>
              </a:rPr>
              <a:t>Small Wind</a:t>
            </a:r>
            <a:br>
              <a:rPr lang="en-US" sz="4000" b="1" dirty="0">
                <a:latin typeface="Technical"/>
              </a:rPr>
            </a:br>
            <a:r>
              <a:rPr lang="en-US" sz="4000" b="1" dirty="0">
                <a:latin typeface="Technical"/>
              </a:rPr>
              <a:t>Foundation Challenges</a:t>
            </a:r>
            <a:endParaRPr lang="en-US" dirty="0">
              <a:latin typeface="Technical"/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981200"/>
            <a:ext cx="7772401" cy="4038600"/>
          </a:xfrm>
        </p:spPr>
        <p:txBody>
          <a:bodyPr/>
          <a:lstStyle/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b="1" dirty="0" smtClean="0"/>
              <a:t>B.  Cases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447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  <p:pic>
        <p:nvPicPr>
          <p:cNvPr id="2050" name="Picture 2" descr="C:\Users\Tim Olsen\Documents\Photos\Solar - Wind\Stone Whisper500\DSCF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1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6C523-BC52-4727-8BF5-5D83237A5644}" type="slidenum">
              <a:rPr lang="en-US" sz="1400" smtClean="0"/>
              <a:pPr/>
              <a:t>6</a:t>
            </a:fld>
            <a:endParaRPr lang="en-US" sz="1400" smtClean="0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23887" y="300037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Bean Project, Ft Lupton, CO</a:t>
            </a:r>
            <a:endParaRPr lang="en-US" sz="4000" b="1" dirty="0">
              <a:solidFill>
                <a:schemeClr val="tx2"/>
              </a:solidFill>
              <a:latin typeface="Technic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399" y="1219200"/>
            <a:ext cx="4191001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Turbine</a:t>
            </a:r>
            <a:r>
              <a:rPr lang="en-US" sz="2400" kern="0" dirty="0" smtClean="0"/>
              <a:t>:  Endurance S250  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Tower</a:t>
            </a:r>
            <a:r>
              <a:rPr lang="en-US" sz="2400" kern="0" dirty="0" smtClean="0"/>
              <a:t>:  126’ guyed, tilt, tube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Foundations</a:t>
            </a:r>
            <a:r>
              <a:rPr lang="en-US" sz="2400" kern="0" dirty="0" smtClean="0"/>
              <a:t>:  5 unique pads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Materials</a:t>
            </a:r>
            <a:r>
              <a:rPr lang="en-US" sz="2400" kern="0" dirty="0" smtClean="0"/>
              <a:t>:  $3000 of rebar, concrete, and forming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Labor</a:t>
            </a:r>
            <a:r>
              <a:rPr lang="en-US" sz="2400" kern="0" dirty="0" smtClean="0"/>
              <a:t>:  4 people, 6 days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Excavation</a:t>
            </a:r>
            <a:r>
              <a:rPr lang="en-US" sz="2400" kern="0" dirty="0" smtClean="0"/>
              <a:t>:  6 mo old, partial cave-ins, no safety taper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Conditions</a:t>
            </a:r>
            <a:r>
              <a:rPr lang="en-US" sz="2400" kern="0" dirty="0" smtClean="0"/>
              <a:t>:  ice, snow, mud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Solutions</a:t>
            </a:r>
            <a:r>
              <a:rPr lang="en-US" sz="2400" kern="0" dirty="0" smtClean="0"/>
              <a:t>:  simple shapes, dirt-formed, free-standing?</a:t>
            </a:r>
            <a:endParaRPr lang="en-US" sz="2400" kern="0" dirty="0"/>
          </a:p>
        </p:txBody>
      </p:sp>
      <p:pic>
        <p:nvPicPr>
          <p:cNvPr id="44036" name="Picture 4" descr="C:\Users\Tim Olsen\Documents\Photos\Solar - Wind\EnduringEnergy\_101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67348"/>
            <a:ext cx="4450594" cy="33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176607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6C523-BC52-4727-8BF5-5D83237A5644}" type="slidenum">
              <a:rPr lang="en-US" sz="1400" smtClean="0"/>
              <a:pPr/>
              <a:t>7</a:t>
            </a:fld>
            <a:endParaRPr lang="en-US" sz="1400" smtClean="0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23887" y="300037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Bean Project, Ft Lupton, CO</a:t>
            </a:r>
            <a:endParaRPr lang="en-US" sz="4000" b="1" dirty="0">
              <a:solidFill>
                <a:schemeClr val="tx2"/>
              </a:solidFill>
              <a:latin typeface="Technical"/>
            </a:endParaRPr>
          </a:p>
        </p:txBody>
      </p:sp>
      <p:pic>
        <p:nvPicPr>
          <p:cNvPr id="44034" name="Picture 2" descr="C:\Users\Tim Olsen\Documents\Photos\Solar - Wind\EnduringEnergy\_1010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7855" y="1576899"/>
            <a:ext cx="5338607" cy="40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C:\Users\Tim Olsen\Documents\Photos\Solar - Wind\EnduringEnergy\_10102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r="20254"/>
          <a:stretch/>
        </p:blipFill>
        <p:spPr bwMode="auto">
          <a:xfrm>
            <a:off x="304800" y="1447800"/>
            <a:ext cx="41148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257172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6C523-BC52-4727-8BF5-5D83237A5644}" type="slidenum">
              <a:rPr lang="en-US" sz="1400" smtClean="0"/>
              <a:pPr/>
              <a:t>8</a:t>
            </a:fld>
            <a:endParaRPr lang="en-US" sz="1400" smtClean="0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23887" y="300037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Thorne Project, Boulder, CO</a:t>
            </a:r>
            <a:endParaRPr lang="en-US" sz="4000" b="1" dirty="0">
              <a:solidFill>
                <a:schemeClr val="tx2"/>
              </a:solidFill>
              <a:latin typeface="Technic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5334001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Turbine</a:t>
            </a:r>
            <a:r>
              <a:rPr lang="en-US" sz="2400" kern="0" dirty="0" smtClean="0"/>
              <a:t>:  </a:t>
            </a:r>
            <a:r>
              <a:rPr lang="en-US" sz="2400" kern="0" dirty="0" err="1" smtClean="0"/>
              <a:t>Skystream</a:t>
            </a:r>
            <a:r>
              <a:rPr lang="en-US" sz="2400" kern="0" dirty="0" smtClean="0"/>
              <a:t> 3.7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Tower</a:t>
            </a:r>
            <a:r>
              <a:rPr lang="en-US" sz="2400" kern="0" dirty="0" smtClean="0"/>
              <a:t>:  35’ freestanding monopole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Soils Report</a:t>
            </a:r>
            <a:r>
              <a:rPr lang="en-US" sz="2400" kern="0" dirty="0" smtClean="0"/>
              <a:t>:  wet mush 50’ away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Foundation</a:t>
            </a:r>
            <a:r>
              <a:rPr lang="en-US" sz="2400" kern="0" dirty="0"/>
              <a:t>:  </a:t>
            </a:r>
            <a:r>
              <a:rPr lang="en-US" sz="2400" kern="0" dirty="0" smtClean="0"/>
              <a:t>2’Ø x </a:t>
            </a:r>
            <a:r>
              <a:rPr lang="en-US" sz="2400" kern="0" dirty="0"/>
              <a:t>26’ </a:t>
            </a:r>
            <a:r>
              <a:rPr lang="en-US" sz="2400" kern="0" dirty="0" smtClean="0"/>
              <a:t>pier</a:t>
            </a:r>
            <a:endParaRPr lang="en-US" sz="2400" kern="0" dirty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 smtClean="0"/>
              <a:t>Excavation</a:t>
            </a:r>
            <a:r>
              <a:rPr lang="en-US" sz="2400" kern="0" dirty="0"/>
              <a:t>:  </a:t>
            </a:r>
            <a:r>
              <a:rPr lang="en-US" sz="2400" kern="0" dirty="0" smtClean="0"/>
              <a:t>$3500 </a:t>
            </a:r>
            <a:r>
              <a:rPr lang="en-US" sz="2400" kern="0" dirty="0"/>
              <a:t>to drill and case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Soils Actual</a:t>
            </a:r>
            <a:r>
              <a:rPr lang="en-US" sz="2400" kern="0" dirty="0" smtClean="0"/>
              <a:t>:  hard, dry Class 4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Materials</a:t>
            </a:r>
            <a:r>
              <a:rPr lang="en-US" sz="2400" kern="0" dirty="0" smtClean="0"/>
              <a:t>:  $2000 rebar, concrete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Labor</a:t>
            </a:r>
            <a:r>
              <a:rPr lang="en-US" sz="2400" kern="0" dirty="0" smtClean="0"/>
              <a:t>:  3 people, 2 days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400" u="sng" kern="0" dirty="0" smtClean="0"/>
              <a:t>Issues</a:t>
            </a:r>
            <a:r>
              <a:rPr lang="en-US" sz="2400" kern="0" dirty="0" smtClean="0"/>
              <a:t>:  OSHA: driller can’t lift rebar</a:t>
            </a:r>
          </a:p>
          <a:p>
            <a:pPr marL="0" indent="0">
              <a:spcBef>
                <a:spcPct val="10000"/>
              </a:spcBef>
              <a:spcAft>
                <a:spcPct val="20000"/>
              </a:spcAft>
              <a:buNone/>
              <a:defRPr/>
            </a:pPr>
            <a:r>
              <a:rPr lang="en-US" sz="2400" u="sng" kern="0" dirty="0"/>
              <a:t>Solutions</a:t>
            </a:r>
            <a:r>
              <a:rPr lang="en-US" sz="2400" kern="0" dirty="0"/>
              <a:t>:  </a:t>
            </a:r>
            <a:r>
              <a:rPr lang="en-US" sz="2400" kern="0" dirty="0" smtClean="0"/>
              <a:t>cheaper soils testing</a:t>
            </a:r>
            <a:endParaRPr lang="en-US" sz="2400" kern="0" dirty="0"/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2400" kern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  <p:pic>
        <p:nvPicPr>
          <p:cNvPr id="1026" name="Picture 2" descr="C:\Users\Tim Olsen\Documents\Photos\Solar - Wind\Thorne\0925071722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24400" y="19050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1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6C523-BC52-4727-8BF5-5D83237A5644}" type="slidenum">
              <a:rPr lang="en-US" sz="1400" smtClean="0"/>
              <a:pPr/>
              <a:t>9</a:t>
            </a:fld>
            <a:endParaRPr lang="en-US" sz="1400" smtClean="0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23887" y="300037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echnical"/>
              </a:rPr>
              <a:t>Thorne Project, Boulder, CO</a:t>
            </a:r>
            <a:endParaRPr lang="en-US" sz="4000" b="1" dirty="0">
              <a:solidFill>
                <a:schemeClr val="tx2"/>
              </a:solidFill>
              <a:latin typeface="Technical"/>
            </a:endParaRPr>
          </a:p>
        </p:txBody>
      </p:sp>
      <p:pic>
        <p:nvPicPr>
          <p:cNvPr id="45060" name="Picture 4" descr="C:\Users\Tim Olsen\Documents\Photos\Solar - Wind\Thorne\DSC00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066800"/>
            <a:ext cx="68834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Copyright (c) 2015, Advanced Energy Systems, LLC</a:t>
            </a:r>
          </a:p>
        </p:txBody>
      </p:sp>
    </p:spTree>
    <p:extLst>
      <p:ext uri="{BB962C8B-B14F-4D97-AF65-F5344CB8AC3E}">
        <p14:creationId xmlns:p14="http://schemas.microsoft.com/office/powerpoint/2010/main" val="24838973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7920</TotalTime>
  <Words>743</Words>
  <Application>Microsoft Office PowerPoint</Application>
  <PresentationFormat>On-screen Show (4:3)</PresentationFormat>
  <Paragraphs>138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Small Wind Foundation Challenges</vt:lpstr>
      <vt:lpstr>Small Wind Foundation Challenges</vt:lpstr>
      <vt:lpstr>Small Wind Foundation Challenges</vt:lpstr>
      <vt:lpstr>Small Wind Foundation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Tim Olsen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Power in Colorado</dc:title>
  <dc:creator>Timothy L Olsen</dc:creator>
  <cp:lastModifiedBy>Tim Olsen</cp:lastModifiedBy>
  <cp:revision>355</cp:revision>
  <dcterms:created xsi:type="dcterms:W3CDTF">2002-10-18T02:16:37Z</dcterms:created>
  <dcterms:modified xsi:type="dcterms:W3CDTF">2015-01-14T16:31:18Z</dcterms:modified>
</cp:coreProperties>
</file>