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mov" ContentType="video/quicktime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56" r:id="rId2"/>
    <p:sldId id="279" r:id="rId3"/>
    <p:sldId id="300" r:id="rId4"/>
    <p:sldId id="302" r:id="rId5"/>
    <p:sldId id="303" r:id="rId6"/>
    <p:sldId id="304" r:id="rId7"/>
    <p:sldId id="298" r:id="rId8"/>
    <p:sldId id="306" r:id="rId9"/>
    <p:sldId id="307" r:id="rId10"/>
    <p:sldId id="310" r:id="rId11"/>
    <p:sldId id="311" r:id="rId12"/>
    <p:sldId id="312" r:id="rId13"/>
    <p:sldId id="315" r:id="rId14"/>
    <p:sldId id="314" r:id="rId15"/>
    <p:sldId id="316" r:id="rId16"/>
    <p:sldId id="317" r:id="rId17"/>
    <p:sldId id="305" r:id="rId18"/>
    <p:sldId id="308" r:id="rId19"/>
    <p:sldId id="29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20" autoAdjust="0"/>
  </p:normalViewPr>
  <p:slideViewPr>
    <p:cSldViewPr>
      <p:cViewPr varScale="1">
        <p:scale>
          <a:sx n="88" d="100"/>
          <a:sy n="88" d="100"/>
        </p:scale>
        <p:origin x="146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C06E6-AEF7-4FF1-809E-B65354D734E9}" type="datetimeFigureOut">
              <a:rPr lang="en-US" smtClean="0"/>
              <a:pPr/>
              <a:t>1/13/2015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27828-913E-4066-8959-CC68BB888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79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27828-913E-4066-8959-CC68BB888F8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95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27828-913E-4066-8959-CC68BB888F8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33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27828-913E-4066-8959-CC68BB888F8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29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27828-913E-4066-8959-CC68BB888F8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2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27828-913E-4066-8959-CC68BB888F8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43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27828-913E-4066-8959-CC68BB888F8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67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27828-913E-4066-8959-CC68BB888F8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20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27828-913E-4066-8959-CC68BB888F8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40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27828-913E-4066-8959-CC68BB888F8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42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27828-913E-4066-8959-CC68BB888F8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386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27828-913E-4066-8959-CC68BB888F8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07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27828-913E-4066-8959-CC68BB888F8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24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27828-913E-4066-8959-CC68BB888F8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75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27828-913E-4066-8959-CC68BB888F8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10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27828-913E-4066-8959-CC68BB888F8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93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27828-913E-4066-8959-CC68BB888F8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98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27828-913E-4066-8959-CC68BB888F8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68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27828-913E-4066-8959-CC68BB888F8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39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EDF7-17AE-4327-9554-DAA000C331CB}" type="datetimeFigureOut">
              <a:rPr lang="en-US" smtClean="0"/>
              <a:pPr/>
              <a:t>1/13/2015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B432D-0FF1-4844-9E99-3C504F4452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EDF7-17AE-4327-9554-DAA000C331CB}" type="datetimeFigureOut">
              <a:rPr lang="en-US" smtClean="0"/>
              <a:pPr/>
              <a:t>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B432D-0FF1-4844-9E99-3C504F4452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EDF7-17AE-4327-9554-DAA000C331CB}" type="datetimeFigureOut">
              <a:rPr lang="en-US" smtClean="0"/>
              <a:pPr/>
              <a:t>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B432D-0FF1-4844-9E99-3C504F4452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EDF7-17AE-4327-9554-DAA000C331CB}" type="datetimeFigureOut">
              <a:rPr lang="en-US" smtClean="0"/>
              <a:pPr/>
              <a:t>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B432D-0FF1-4844-9E99-3C504F4452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EDF7-17AE-4327-9554-DAA000C331CB}" type="datetimeFigureOut">
              <a:rPr lang="en-US" smtClean="0"/>
              <a:pPr/>
              <a:t>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B432D-0FF1-4844-9E99-3C504F4452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EDF7-17AE-4327-9554-DAA000C331CB}" type="datetimeFigureOut">
              <a:rPr lang="en-US" smtClean="0"/>
              <a:pPr/>
              <a:t>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B432D-0FF1-4844-9E99-3C504F4452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EDF7-17AE-4327-9554-DAA000C331CB}" type="datetimeFigureOut">
              <a:rPr lang="en-US" smtClean="0"/>
              <a:pPr/>
              <a:t>1/13/2015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B432D-0FF1-4844-9E99-3C504F4452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EDF7-17AE-4327-9554-DAA000C331CB}" type="datetimeFigureOut">
              <a:rPr lang="en-US" smtClean="0"/>
              <a:pPr/>
              <a:t>1/13/2015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B432D-0FF1-4844-9E99-3C504F4452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EDF7-17AE-4327-9554-DAA000C331CB}" type="datetimeFigureOut">
              <a:rPr lang="en-US" smtClean="0"/>
              <a:pPr/>
              <a:t>1/13/2015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B432D-0FF1-4844-9E99-3C504F4452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EDF7-17AE-4327-9554-DAA000C331CB}" type="datetimeFigureOut">
              <a:rPr lang="en-US" smtClean="0"/>
              <a:pPr/>
              <a:t>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B432D-0FF1-4844-9E99-3C504F4452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EDF7-17AE-4327-9554-DAA000C331CB}" type="datetimeFigureOut">
              <a:rPr lang="en-US" smtClean="0"/>
              <a:pPr/>
              <a:t>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2CB432D-0FF1-4844-9E99-3C504F4452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2DEDF7-17AE-4327-9554-DAA000C331CB}" type="datetimeFigureOut">
              <a:rPr lang="en-US" smtClean="0"/>
              <a:pPr/>
              <a:t>1/13/2015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CB432D-0FF1-4844-9E99-3C504F44526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76600"/>
            <a:ext cx="7854696" cy="29718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SMART </a:t>
            </a:r>
            <a:r>
              <a:rPr lang="en-US" dirty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Wind Support Structures Subgroup </a:t>
            </a:r>
            <a:r>
              <a:rPr lang="en-US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Meeting</a:t>
            </a:r>
          </a:p>
          <a:p>
            <a:pPr algn="ctr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Cost &amp; Material Advances in Tower Design</a:t>
            </a:r>
          </a:p>
          <a:p>
            <a:pPr algn="l"/>
            <a:endParaRPr lang="en-US" sz="3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/>
            <a:r>
              <a:rPr lang="en-US" sz="18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13-14 January 2015</a:t>
            </a:r>
          </a:p>
          <a:p>
            <a:pPr algn="ctr"/>
            <a:r>
              <a:rPr lang="en-US" sz="18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National Renewable Energy Laboratory</a:t>
            </a:r>
          </a:p>
          <a:p>
            <a:pPr algn="ctr"/>
            <a:r>
              <a:rPr lang="en-US" sz="18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Denver, Colorado</a:t>
            </a:r>
          </a:p>
          <a:p>
            <a:pPr algn="l"/>
            <a:r>
              <a:rPr lang="en-US" sz="18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	</a:t>
            </a:r>
          </a:p>
          <a:p>
            <a:pPr algn="l"/>
            <a:r>
              <a:rPr lang="en-US" sz="1800" dirty="0" err="1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Güneş</a:t>
            </a:r>
            <a:r>
              <a:rPr lang="en-US" sz="18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 Demirbaş, P.E.</a:t>
            </a:r>
          </a:p>
          <a:p>
            <a:pPr algn="l"/>
            <a:r>
              <a:rPr lang="en-US" sz="18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G-Tower, PLLC</a:t>
            </a:r>
          </a:p>
          <a:p>
            <a:endParaRPr lang="en-US" dirty="0"/>
          </a:p>
        </p:txBody>
      </p:sp>
      <p:pic>
        <p:nvPicPr>
          <p:cNvPr id="1026" name="Picture 2" descr="C:\G-Tower\Company Setup\Logo\400dpi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066800"/>
            <a:ext cx="1781175" cy="1957387"/>
          </a:xfrm>
          <a:prstGeom prst="rect">
            <a:avLst/>
          </a:prstGeom>
          <a:noFill/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304800" y="6248400"/>
            <a:ext cx="7467600" cy="53340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r>
              <a:rPr lang="en-US" sz="1200" i="1" u="sng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Proprietary and Confidential:</a:t>
            </a:r>
            <a:r>
              <a:rPr lang="en-US" sz="1200" i="1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 The information contained in this document is the sole property of G-Tower, PLLC. Any reproduction in part or as whole without the written permission of G-Tower, PLLC is prohibited.</a:t>
            </a: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1143000"/>
            <a:ext cx="7848600" cy="53340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Tilting </a:t>
            </a:r>
            <a:r>
              <a:rPr lang="en-US" sz="17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with an actuator (Tilting Monopoles)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Tilting </a:t>
            </a:r>
            <a:r>
              <a:rPr lang="en-US" sz="17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with a winch  (Towers with Gin Poles)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Climbable </a:t>
            </a:r>
            <a:r>
              <a:rPr lang="en-US" sz="17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guyed  (Guyed Lattice)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Climbable </a:t>
            </a:r>
            <a:r>
              <a:rPr lang="en-US" sz="17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free standing  (Monopoles and Free standing Lattice</a:t>
            </a: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Pole budgetary pricing (High Volume, </a:t>
            </a:r>
            <a:r>
              <a:rPr lang="en-US" sz="17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Qty</a:t>
            </a: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&gt; 10) : $1.3 - $1.5 / </a:t>
            </a:r>
            <a:r>
              <a:rPr lang="en-US" sz="17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Ibs</a:t>
            </a:r>
            <a:endParaRPr lang="en-US" sz="17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Pole budgetary pricing (Low volume, </a:t>
            </a:r>
            <a:r>
              <a:rPr lang="en-US" sz="17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Qty</a:t>
            </a: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&lt; 10) : $1.5 - $1.7 / </a:t>
            </a:r>
            <a:r>
              <a:rPr lang="en-US" sz="17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Ibs</a:t>
            </a:r>
            <a:endParaRPr lang="en-US" sz="17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Hydraulic tilt pole budgetary pricing: $2.0 - $2.5 / </a:t>
            </a:r>
            <a:r>
              <a:rPr lang="en-US" sz="17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Ibs</a:t>
            </a:r>
            <a:endParaRPr lang="en-US" sz="17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7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    Plus hydraulic cylinder and power pack cost ($10K to $25K)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Welded gussets, flange flatness, and tight tolerances of tilt up functions significantly increase the labor cost of poles and support structures. </a:t>
            </a:r>
          </a:p>
          <a:p>
            <a:pPr lvl="0"/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3-Leg pipe lattice budgetary pricing: $1.2 - $1.4 / </a:t>
            </a:r>
            <a:r>
              <a:rPr lang="en-US" sz="17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Ibs</a:t>
            </a:r>
            <a:endParaRPr lang="en-US" sz="17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4-Leg angle lattice budgetary pricing: $0.9 - $1.1 / </a:t>
            </a:r>
            <a:r>
              <a:rPr lang="en-US" sz="17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Ibs</a:t>
            </a: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Above prices include galvanize, made in the U.S, Ex-works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1700" b="0" i="0" u="none" strike="noStrike" kern="1200" cap="none" spc="0" normalizeH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Overseas supply has potential to </a:t>
            </a: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reduce price 10% including freight</a:t>
            </a:r>
            <a:endParaRPr kumimoji="0" lang="en-US" sz="1700" b="0" i="0" u="none" strike="noStrike" kern="1200" cap="none" spc="0" normalizeH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1700" b="0" i="0" u="none" strike="noStrike" kern="1200" cap="none" spc="0" normalizeH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kumimoji="0" lang="en-US" sz="1700" b="0" i="0" u="none" strike="noStrike" kern="1200" cap="none" spc="0" normalizeH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2" descr="C:\G-Tower\Company Setup\Logo\400dpi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5334000"/>
            <a:ext cx="1157114" cy="1271587"/>
          </a:xfrm>
          <a:prstGeom prst="rect">
            <a:avLst/>
          </a:prstGeom>
          <a:noFill/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304800" y="6248400"/>
            <a:ext cx="7467600" cy="53340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r>
              <a:rPr lang="en-US" sz="1200" i="1" u="sng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Proprietary and Confidential:</a:t>
            </a:r>
            <a:r>
              <a:rPr lang="en-US" sz="1200" i="1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 The information contained in this document is the sole property of G-Tower, PLLC. Any reproduction in part or as whole without the written permission of G-Tower, PLLC is prohibited.</a:t>
            </a: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67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914400"/>
            <a:ext cx="7848600" cy="53340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lvl="0"/>
            <a:r>
              <a:rPr lang="en-US" sz="1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en-US" sz="17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US" sz="17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manufacturing</a:t>
            </a: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n-US" sz="1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small</a:t>
            </a: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wind</a:t>
            </a:r>
            <a:r>
              <a:rPr lang="en-US" sz="17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towers</a:t>
            </a: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U.</a:t>
            </a:r>
            <a:r>
              <a:rPr lang="en-US" sz="1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S?</a:t>
            </a:r>
            <a:endParaRPr lang="en-US" sz="17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17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 Billion Market in the U.S &amp; Canada</a:t>
            </a:r>
          </a:p>
          <a:p>
            <a:pPr lvl="0"/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Transmission &amp; Distribution &amp; Substation</a:t>
            </a:r>
          </a:p>
          <a:p>
            <a:pPr lvl="0"/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Structures (lattice &amp; pole)</a:t>
            </a:r>
          </a:p>
          <a:p>
            <a:pPr lvl="0"/>
            <a:endParaRPr lang="en-US" sz="17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Major Pole Manufacturers in the U.S:</a:t>
            </a: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Valmont Industries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Thomas &amp; Betts (Meyer or Trinity)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Sabre Industries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Fort Worth Towers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Rohn</a:t>
            </a:r>
            <a:endParaRPr lang="en-US" sz="17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Pelco</a:t>
            </a:r>
            <a:endParaRPr lang="en-US" sz="17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Dis-Tran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Summit Utility Structures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Falcon Steel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Maico Industries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TAPP (Mexican)</a:t>
            </a:r>
          </a:p>
          <a:p>
            <a:pPr lvl="0"/>
            <a:endParaRPr lang="en-US" sz="17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Chinese &amp; Indian Poles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1700" b="0" i="0" u="none" strike="noStrike" kern="1200" cap="none" spc="0" normalizeH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2" descr="C:\G-Tower\Company Setup\Logo\400dpi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5334000"/>
            <a:ext cx="1157114" cy="1271587"/>
          </a:xfrm>
          <a:prstGeom prst="rect">
            <a:avLst/>
          </a:prstGeom>
          <a:noFill/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304800" y="6248400"/>
            <a:ext cx="7467600" cy="53340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r>
              <a:rPr lang="en-US" sz="1200" i="1" u="sng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Proprietary and Confidential:</a:t>
            </a:r>
            <a:r>
              <a:rPr lang="en-US" sz="1200" i="1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 The information contained in this document is the sole property of G-Tower, PLLC. Any reproduction in part or as whole without the written permission of G-Tower, PLLC is prohibited.</a:t>
            </a: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Owner\Desktop\1-64 b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036184"/>
            <a:ext cx="2209800" cy="1657350"/>
          </a:xfrm>
          <a:prstGeom prst="rect">
            <a:avLst/>
          </a:prstGeom>
          <a:noFill/>
        </p:spPr>
      </p:pic>
      <p:pic>
        <p:nvPicPr>
          <p:cNvPr id="7" name="Picture 2" descr="C:\Valmont Newmark\Photos\Chris\Steel500k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2957059"/>
            <a:ext cx="1712259" cy="30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187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914400"/>
            <a:ext cx="7848600" cy="53340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lvl="0"/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Major 3-Leg Pipe Lattice Manufacturers in the U.S:</a:t>
            </a: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Pirod</a:t>
            </a: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(Valmont Industries)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Microflect</a:t>
            </a: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(Valmont Industries)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Sabre Industries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Fort Worth Towers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Rohn</a:t>
            </a:r>
            <a:endParaRPr lang="en-US" sz="17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Nello</a:t>
            </a:r>
            <a:endParaRPr lang="en-US" sz="17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17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Major Angle Lattice Manufacturers in the US:</a:t>
            </a: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Falcon Steel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Jyoti</a:t>
            </a: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Americas</a:t>
            </a:r>
          </a:p>
          <a:p>
            <a:pPr lvl="0"/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Global Angle Lattice Manufacturers: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SAE Towers (KEC, Mexico)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Comemsa</a:t>
            </a: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(Mexico)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Formet</a:t>
            </a: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(Trinity, Mexico)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Mitas</a:t>
            </a: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Energy (Turkey)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Brametal (Brazil)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Kalpataru</a:t>
            </a: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(Indian)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Lockweld</a:t>
            </a: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(Canadian)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Fabrimet</a:t>
            </a: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(Canadian)</a:t>
            </a: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1700" b="0" i="0" u="none" strike="noStrike" kern="1200" cap="none" spc="0" normalizeH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2" descr="C:\G-Tower\Company Setup\Logo\400dpi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5334000"/>
            <a:ext cx="1157114" cy="1271587"/>
          </a:xfrm>
          <a:prstGeom prst="rect">
            <a:avLst/>
          </a:prstGeom>
          <a:noFill/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304800" y="6248400"/>
            <a:ext cx="7467600" cy="53340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r>
              <a:rPr lang="en-US" sz="1200" i="1" u="sng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Proprietary and Confidential:</a:t>
            </a:r>
            <a:r>
              <a:rPr lang="en-US" sz="1200" i="1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 The information contained in this document is the sole property of G-Tower, PLLC. Any reproduction in part or as whole without the written permission of G-Tower, PLLC is prohibited.</a:t>
            </a: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LCRA's 345kV dbl circ lattice line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914400"/>
            <a:ext cx="1619982" cy="28717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936546"/>
            <a:ext cx="1475372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7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1143000"/>
            <a:ext cx="7848600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Potential Monopole Cost Improvement in the U.S: </a:t>
            </a:r>
          </a:p>
          <a:p>
            <a:pPr lvl="0"/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1700" b="0" i="0" u="none" strike="noStrike" kern="1200" cap="none" spc="0" normalizeH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1700" b="0" i="0" u="none" strike="noStrike" kern="1200" cap="none" spc="0" normalizeH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kumimoji="0" lang="en-US" sz="1700" b="0" i="0" u="none" strike="noStrike" kern="1200" cap="none" spc="0" normalizeH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2" descr="C:\G-Tower\Company Setup\Logo\400dpi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5334000"/>
            <a:ext cx="1157114" cy="1271587"/>
          </a:xfrm>
          <a:prstGeom prst="rect">
            <a:avLst/>
          </a:prstGeom>
          <a:noFill/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304800" y="6248400"/>
            <a:ext cx="7467600" cy="53340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r>
              <a:rPr lang="en-US" sz="1200" i="1" u="sng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Proprietary and Confidential:</a:t>
            </a:r>
            <a:r>
              <a:rPr lang="en-US" sz="1200" i="1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 The information contained in this document is the sole property of G-Tower, PLLC. Any reproduction in part or as whole without the written permission of G-Tower, PLLC is prohibited.</a:t>
            </a: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7166" y="1966504"/>
            <a:ext cx="215486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General Steel Shop</a:t>
            </a:r>
          </a:p>
          <a:p>
            <a:pPr algn="ctr"/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Welding top flange, man &amp; hand hole, platform, climbing, all accessories, etc.</a:t>
            </a: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981249"/>
            <a:ext cx="1981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Pole Manufacturer</a:t>
            </a: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Brake formed, longitudinally seam welded pole section, base plate welded  </a:t>
            </a: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67257" y="1966504"/>
            <a:ext cx="183645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Coating Facility</a:t>
            </a:r>
            <a:endParaRPr lang="en-US" sz="17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Galvanizing and/or painting</a:t>
            </a: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514600" y="2362200"/>
            <a:ext cx="304800" cy="311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5181600" y="2362200"/>
            <a:ext cx="304800" cy="311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897166" y="3842705"/>
            <a:ext cx="18364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Manufacturing Inspection</a:t>
            </a: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65595" y="3842705"/>
            <a:ext cx="18364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Pre-shipment Inspection</a:t>
            </a: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124200" y="3643242"/>
            <a:ext cx="1524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621824" y="3607113"/>
            <a:ext cx="1524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ight Arrow 34"/>
          <p:cNvSpPr/>
          <p:nvPr/>
        </p:nvSpPr>
        <p:spPr>
          <a:xfrm>
            <a:off x="7239000" y="2355045"/>
            <a:ext cx="304800" cy="311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302053" y="2209800"/>
            <a:ext cx="18364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CUSTOMER DELIVERY</a:t>
            </a: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60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1066800"/>
            <a:ext cx="7848600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60 Degree Angle - Hot Rolled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  <a:tabLst/>
              <a:defRPr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Reducing tower weight 10% - 15%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  <a:tabLst/>
              <a:defRPr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Reducing ground area usage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  <a:tabLst/>
              <a:defRPr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No welding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  <a:tabLst/>
              <a:defRPr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Reducing tower cost 12% - 20%</a:t>
            </a: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1700" b="0" i="0" u="none" strike="noStrike" kern="1200" cap="none" spc="0" normalizeH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kumimoji="0" lang="en-US" sz="1700" b="0" i="0" u="none" strike="noStrike" kern="1200" cap="none" spc="0" normalizeH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2" descr="C:\G-Tower\Company Setup\Logo\400dpi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5334000"/>
            <a:ext cx="1157114" cy="1271587"/>
          </a:xfrm>
          <a:prstGeom prst="rect">
            <a:avLst/>
          </a:prstGeom>
          <a:noFill/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304800" y="6248400"/>
            <a:ext cx="7467600" cy="53340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r>
              <a:rPr lang="en-US" sz="1200" i="1" u="sng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Proprietary and Confidential:</a:t>
            </a:r>
            <a:r>
              <a:rPr lang="en-US" sz="1200" i="1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 The information contained in this document is the sole property of G-Tower, PLLC. Any reproduction in part or as whole without the written permission of G-Tower, PLLC is prohibited.</a:t>
            </a: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1446" y="2904444"/>
            <a:ext cx="3210954" cy="30391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4463" y="1164771"/>
            <a:ext cx="3872337" cy="11566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510" y="2988129"/>
            <a:ext cx="3445968" cy="262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1143000"/>
            <a:ext cx="7848600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Hydraulic Tilt Towers Project Management Process</a:t>
            </a:r>
          </a:p>
          <a:p>
            <a:pPr lvl="0"/>
            <a:endParaRPr lang="en-US" sz="17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1700" b="0" i="0" u="none" strike="noStrike" kern="1200" cap="none" spc="0" normalizeH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1700" b="0" i="0" u="none" strike="noStrike" kern="1200" cap="none" spc="0" normalizeH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kumimoji="0" lang="en-US" sz="1700" b="0" i="0" u="none" strike="noStrike" kern="1200" cap="none" spc="0" normalizeH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2" descr="C:\G-Tower\Company Setup\Logo\400dpi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5334000"/>
            <a:ext cx="1157114" cy="1271587"/>
          </a:xfrm>
          <a:prstGeom prst="rect">
            <a:avLst/>
          </a:prstGeom>
          <a:noFill/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304800" y="6248400"/>
            <a:ext cx="7467600" cy="53340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r>
              <a:rPr lang="en-US" sz="1200" i="1" u="sng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Proprietary and Confidential:</a:t>
            </a:r>
            <a:r>
              <a:rPr lang="en-US" sz="1200" i="1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 The information contained in this document is the sole property of G-Tower, PLLC. Any reproduction in part or as whole without the written permission of G-Tower, PLLC is prohibited.</a:t>
            </a: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2157" y="1827269"/>
            <a:ext cx="1905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Wind </a:t>
            </a: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Turbine Manufacturer</a:t>
            </a: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8957" y="3237989"/>
            <a:ext cx="150988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Tower Manufacturer</a:t>
            </a: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2930212"/>
            <a:ext cx="150988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Tower Design Firm</a:t>
            </a: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3371" y="3833726"/>
            <a:ext cx="150988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Foundation Design Firm</a:t>
            </a: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4543" y="2930211"/>
            <a:ext cx="150988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Hydraulic Design &amp; Supply Firm</a:t>
            </a: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54657" y="4358196"/>
            <a:ext cx="150988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Wind Turbine Dealer</a:t>
            </a: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5319600"/>
            <a:ext cx="150988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Contractor</a:t>
            </a: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33900" y="2442822"/>
            <a:ext cx="0" cy="708037"/>
          </a:xfrm>
          <a:prstGeom prst="straightConnector1">
            <a:avLst/>
          </a:prstGeom>
          <a:ln w="28575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895600" y="2133600"/>
            <a:ext cx="914400" cy="791215"/>
          </a:xfrm>
          <a:prstGeom prst="straightConnector1">
            <a:avLst/>
          </a:prstGeom>
          <a:ln w="28575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903257" y="2439931"/>
            <a:ext cx="1162557" cy="1475484"/>
          </a:xfrm>
          <a:prstGeom prst="straightConnector1">
            <a:avLst/>
          </a:prstGeom>
          <a:ln w="28575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148314" y="3479707"/>
            <a:ext cx="5443" cy="327667"/>
          </a:xfrm>
          <a:prstGeom prst="straightConnector1">
            <a:avLst/>
          </a:prstGeom>
          <a:ln w="28575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881486" y="3177673"/>
            <a:ext cx="1080914" cy="218170"/>
          </a:xfrm>
          <a:prstGeom prst="straightConnector1">
            <a:avLst/>
          </a:prstGeom>
          <a:ln w="28575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1"/>
          </p:cNvCxnSpPr>
          <p:nvPr/>
        </p:nvCxnSpPr>
        <p:spPr>
          <a:xfrm flipH="1" flipV="1">
            <a:off x="2892973" y="4236689"/>
            <a:ext cx="1761684" cy="429284"/>
          </a:xfrm>
          <a:prstGeom prst="straightConnector1">
            <a:avLst/>
          </a:prstGeom>
          <a:ln w="28575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2870602" y="3327779"/>
            <a:ext cx="1762284" cy="1120540"/>
          </a:xfrm>
          <a:prstGeom prst="straightConnector1">
            <a:avLst/>
          </a:prstGeom>
          <a:ln w="28575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3" idx="0"/>
          </p:cNvCxnSpPr>
          <p:nvPr/>
        </p:nvCxnSpPr>
        <p:spPr>
          <a:xfrm flipH="1">
            <a:off x="5174543" y="4962250"/>
            <a:ext cx="164901" cy="357350"/>
          </a:xfrm>
          <a:prstGeom prst="straightConnector1">
            <a:avLst/>
          </a:prstGeom>
          <a:ln w="28575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5435303" y="2260173"/>
            <a:ext cx="914400" cy="976794"/>
          </a:xfrm>
          <a:prstGeom prst="straightConnector1">
            <a:avLst/>
          </a:prstGeom>
          <a:ln w="28575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867400" y="3638749"/>
            <a:ext cx="366886" cy="717433"/>
          </a:xfrm>
          <a:prstGeom prst="straightConnector1">
            <a:avLst/>
          </a:prstGeom>
          <a:ln w="28575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762500" y="3833726"/>
            <a:ext cx="259643" cy="522456"/>
          </a:xfrm>
          <a:prstGeom prst="straightConnector1">
            <a:avLst/>
          </a:prstGeom>
          <a:ln w="28575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12" idx="0"/>
          </p:cNvCxnSpPr>
          <p:nvPr/>
        </p:nvCxnSpPr>
        <p:spPr>
          <a:xfrm>
            <a:off x="5104593" y="2395572"/>
            <a:ext cx="305007" cy="1962624"/>
          </a:xfrm>
          <a:prstGeom prst="straightConnector1">
            <a:avLst/>
          </a:prstGeom>
          <a:ln w="28575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5314546" y="2391998"/>
            <a:ext cx="1474011" cy="2840472"/>
          </a:xfrm>
          <a:prstGeom prst="straightConnector1">
            <a:avLst/>
          </a:prstGeom>
          <a:ln w="28575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5857022" y="4696396"/>
            <a:ext cx="751621" cy="574186"/>
          </a:xfrm>
          <a:prstGeom prst="straightConnector1">
            <a:avLst/>
          </a:prstGeom>
          <a:ln w="28575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096000" y="5372112"/>
            <a:ext cx="150988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Project Completion</a:t>
            </a: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67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1143000"/>
            <a:ext cx="7848600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Tight tolerances in hydraulic towers</a:t>
            </a:r>
          </a:p>
          <a:p>
            <a:pPr lvl="0"/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Tower manufacturer ↔ machinery shop ↔ crane manufacturer’s input</a:t>
            </a: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1700" b="0" i="0" u="none" strike="noStrike" kern="1200" cap="none" spc="0" normalizeH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It is more than standard pole manufacturing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1700" b="0" i="0" u="none" strike="noStrike" kern="1200" cap="none" spc="0" normalizeH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kumimoji="0" lang="en-US" sz="1700" b="0" i="0" u="none" strike="noStrike" kern="1200" cap="none" spc="0" normalizeH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2" descr="C:\G-Tower\Company Setup\Logo\400dpi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5334000"/>
            <a:ext cx="1157114" cy="1271587"/>
          </a:xfrm>
          <a:prstGeom prst="rect">
            <a:avLst/>
          </a:prstGeom>
          <a:noFill/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304800" y="6248400"/>
            <a:ext cx="7467600" cy="53340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r>
              <a:rPr lang="en-US" sz="1200" i="1" u="sng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Proprietary and Confidential:</a:t>
            </a:r>
            <a:r>
              <a:rPr lang="en-US" sz="1200" i="1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 The information contained in this document is the sole property of G-Tower, PLLC. Any reproduction in part or as whole without the written permission of G-Tower, PLLC is prohibited.</a:t>
            </a: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85" y="3200400"/>
            <a:ext cx="3516015" cy="22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5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1143000"/>
            <a:ext cx="7848600" cy="53340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lvl="0"/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QUESTION?</a:t>
            </a:r>
          </a:p>
          <a:p>
            <a:pPr lvl="0"/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We do have certification process for small wind turbines.</a:t>
            </a:r>
          </a:p>
          <a:p>
            <a:pPr lvl="0"/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Tower &amp; foundation systems are part of small wind turbines.</a:t>
            </a:r>
          </a:p>
          <a:p>
            <a:pPr lvl="0"/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Do we check tower &amp; foundation designs as part of the certification process?</a:t>
            </a:r>
          </a:p>
          <a:p>
            <a:pPr lvl="0"/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If not, why do not we check tower &amp; foundation designs as part of the certification process?</a:t>
            </a:r>
          </a:p>
          <a:p>
            <a:pPr lvl="0"/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Or </a:t>
            </a:r>
          </a:p>
          <a:p>
            <a:pPr lvl="0"/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Why do not we certify tower &amp; foundation systems?</a:t>
            </a:r>
          </a:p>
          <a:p>
            <a:pPr lvl="0"/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1700" b="0" i="0" u="none" strike="noStrike" kern="1200" cap="none" spc="0" normalizeH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1700" b="0" i="0" u="none" strike="noStrike" kern="1200" cap="none" spc="0" normalizeH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kumimoji="0" lang="en-US" sz="1700" b="0" i="0" u="none" strike="noStrike" kern="1200" cap="none" spc="0" normalizeH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2" descr="C:\G-Tower\Company Setup\Logo\400dpi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5334000"/>
            <a:ext cx="1157114" cy="1271587"/>
          </a:xfrm>
          <a:prstGeom prst="rect">
            <a:avLst/>
          </a:prstGeom>
          <a:noFill/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304800" y="6248400"/>
            <a:ext cx="7467600" cy="53340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r>
              <a:rPr lang="en-US" sz="1200" i="1" u="sng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Proprietary and Confidential:</a:t>
            </a:r>
            <a:r>
              <a:rPr lang="en-US" sz="1200" i="1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 The information contained in this document is the sole property of G-Tower, PLLC. Any reproduction in part or as whole without the written permission of G-Tower, PLLC is prohibited.</a:t>
            </a: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49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838200"/>
            <a:ext cx="7848600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CERTIFICATION of TOWER &amp; FOUNDATION SYSTEMS</a:t>
            </a:r>
          </a:p>
          <a:p>
            <a:pPr lvl="0"/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Review of tower load calculations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Review of tower specifications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Review of structural analysis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If any, review of tower tilt-up function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Providing feedback on tower design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Review of foundation loads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Review of foundation analysis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Providing feedback on foundation design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Review of tower &amp; foundation installation manua</a:t>
            </a:r>
            <a:r>
              <a:rPr lang="en-US" sz="17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</a:t>
            </a:r>
            <a:endParaRPr lang="en-US" sz="17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Review of tower operation &amp; maintenance manual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Prototype</a:t>
            </a:r>
          </a:p>
          <a:p>
            <a:pPr lvl="0"/>
            <a:endParaRPr lang="en-US" sz="17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Certifying certain tower types &amp; heights for certain foundations for certain soil classifications </a:t>
            </a: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Success of each tower &amp; foundation system means success of turbine manufacturer which means success of the Small Wind Industry!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1700" b="0" i="0" u="none" strike="noStrike" kern="1200" cap="none" spc="0" normalizeH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kumimoji="0" lang="en-US" sz="1700" b="0" i="0" u="none" strike="noStrike" kern="1200" cap="none" spc="0" normalizeH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2" descr="C:\G-Tower\Company Setup\Logo\400dpi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5334000"/>
            <a:ext cx="1157114" cy="1271587"/>
          </a:xfrm>
          <a:prstGeom prst="rect">
            <a:avLst/>
          </a:prstGeom>
          <a:noFill/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304800" y="6248400"/>
            <a:ext cx="7467600" cy="53340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r>
              <a:rPr lang="en-US" sz="1200" i="1" u="sng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Proprietary and Confidential:</a:t>
            </a:r>
            <a:r>
              <a:rPr lang="en-US" sz="1200" i="1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 The information contained in this document is the sole property of G-Tower, PLLC. Any reproduction in part or as whole without the written permission of G-Tower, PLLC is prohibited.</a:t>
            </a: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18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609600" y="990600"/>
            <a:ext cx="7848600" cy="480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24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2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THANK YOU!</a:t>
            </a:r>
            <a:endParaRPr lang="en-US" sz="2400" noProof="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24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2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G-Tower</a:t>
            </a:r>
            <a:r>
              <a:rPr lang="en-US" sz="2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, PLLC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2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www.g-tower.com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2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gdemirbas@g-tower.com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24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2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205) 616 </a:t>
            </a:r>
            <a:r>
              <a:rPr lang="en-US" sz="2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4905</a:t>
            </a:r>
            <a:endParaRPr lang="en-US" sz="2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2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Houston, TX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2" descr="C:\G-Tower\Company Setup\Logo\400dpi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5334000"/>
            <a:ext cx="1157114" cy="1271587"/>
          </a:xfrm>
          <a:prstGeom prst="rect">
            <a:avLst/>
          </a:prstGeom>
          <a:noFill/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304800" y="6248400"/>
            <a:ext cx="7467600" cy="53340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r>
              <a:rPr lang="en-US" sz="1200" i="1" u="sng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Proprietary and Confidential:</a:t>
            </a:r>
            <a:r>
              <a:rPr lang="en-US" sz="1200" i="1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 The information contained in this document is the sole property of G-Tower, PLLC. Any reproduction in part or as whole without the written permission of G-Tower, PLLC is prohibited.</a:t>
            </a: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7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1143000"/>
            <a:ext cx="7848600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Houston → Global Oil &amp; Gas Capital</a:t>
            </a:r>
            <a:r>
              <a:rPr kumimoji="0" lang="en-US" sz="1700" b="0" i="0" u="none" strike="noStrike" kern="1200" cap="none" spc="0" normalizeH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1700" b="0" i="0" u="none" strike="noStrike" kern="1200" cap="none" spc="0" normalizeH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1700" b="0" i="0" u="none" strike="noStrike" kern="1200" cap="none" spc="0" normalizeH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1700" b="0" i="0" u="none" strike="noStrike" kern="1200" cap="none" spc="0" normalizeH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1700" b="0" i="0" u="none" strike="noStrike" kern="1200" cap="none" spc="0" normalizeH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1700" b="0" i="0" u="none" strike="noStrike" kern="1200" cap="none" spc="0" normalizeH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Oil sands / Tar oil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Shale gas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Oil prices </a:t>
            </a:r>
            <a:r>
              <a:rPr kumimoji="0" lang="en-US" sz="1700" b="0" i="0" u="none" strike="noStrike" kern="1200" cap="none" spc="0" normalizeH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kumimoji="0" lang="en-US" sz="1700" b="0" i="0" u="none" strike="noStrike" kern="1200" cap="none" spc="0" normalizeH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2" descr="C:\G-Tower\Company Setup\Logo\400dpi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5334000"/>
            <a:ext cx="1157114" cy="1271587"/>
          </a:xfrm>
          <a:prstGeom prst="rect">
            <a:avLst/>
          </a:prstGeom>
          <a:noFill/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304800" y="6248400"/>
            <a:ext cx="7467600" cy="53340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r>
              <a:rPr lang="en-US" sz="1200" i="1" u="sng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Proprietary and Confidential:</a:t>
            </a:r>
            <a:r>
              <a:rPr lang="en-US" sz="1200" i="1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 The information contained in this document is the sole property of G-Tower, PLLC. Any reproduction in part or as whole without the written permission of G-Tower, PLLC is prohibited.</a:t>
            </a: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0"/>
            <a:ext cx="3955512" cy="25004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605" y="3804640"/>
            <a:ext cx="1859280" cy="1021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125" y="1405331"/>
            <a:ext cx="3188490" cy="2081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1143000"/>
            <a:ext cx="7848600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Offshore Technology Conference → ~108,300 participants in May 2014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1700" b="0" i="0" u="none" strike="noStrike" kern="1200" cap="none" spc="0" normalizeH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Annual Event in Houston, TX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17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				http</a:t>
            </a:r>
            <a:r>
              <a:rPr lang="en-US" sz="17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://2015.otcnet.org/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				4-7 </a:t>
            </a:r>
            <a:r>
              <a:rPr lang="en-US" sz="17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May 2015 in Houston, TX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kumimoji="0" lang="en-US" sz="1700" b="0" i="0" u="none" strike="noStrike" kern="1200" cap="none" spc="0" normalizeH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1700" b="0" i="0" u="none" strike="noStrike" kern="1200" cap="none" spc="0" normalizeH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17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AWEA Wind Power → No more than 20,000 participants in May 2014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17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Small Wind Conference → ~200 participants in June 2014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1700" b="0" i="0" u="none" strike="noStrike" kern="1200" cap="none" spc="0" normalizeH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kumimoji="0" lang="en-US" sz="1700" b="0" i="0" u="none" strike="noStrike" kern="1200" cap="none" spc="0" normalizeH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2" descr="C:\G-Tower\Company Setup\Logo\400dpi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5334000"/>
            <a:ext cx="1157114" cy="1271587"/>
          </a:xfrm>
          <a:prstGeom prst="rect">
            <a:avLst/>
          </a:prstGeom>
          <a:noFill/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304800" y="6248400"/>
            <a:ext cx="7467600" cy="53340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r>
              <a:rPr lang="en-US" sz="1200" i="1" u="sng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Proprietary and Confidential:</a:t>
            </a:r>
            <a:r>
              <a:rPr lang="en-US" sz="1200" i="1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 The information contained in this document is the sole property of G-Tower, PLLC. Any reproduction in part or as whole without the written permission of G-Tower, PLLC is prohibited.</a:t>
            </a: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57400"/>
            <a:ext cx="1485714" cy="1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7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838200"/>
            <a:ext cx="7848600" cy="53340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OIL &amp; GAS INDUSTRY ↔ WIND INDUSTRY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en-US" sz="1700" b="0" i="0" u="none" strike="noStrike" kern="1200" cap="none" spc="0" normalizeH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Incredible amount of engineering knowledge in the oil &amp; gas industry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en-US" sz="1700" b="0" i="0" u="none" strike="noStrike" kern="1200" cap="none" spc="0" normalizeH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(electrical, mechanical, civil, software etc.)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en-US" sz="1700" b="0" i="0" u="none" strike="noStrike" kern="1200" cap="none" spc="0" normalizeH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Hydraulic tilt-up oil drilling towers → Hydraulic tilt-up wind towers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en-US" sz="1700" b="0" i="0" u="none" strike="noStrike" kern="1200" cap="none" spc="0" normalizeH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Decommissioning of oil or shale gas wells → turning them into green energy 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en-US" sz="1700" b="0" i="0" u="none" strike="noStrike" kern="1200" cap="none" spc="0" normalizeH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resources. Using them as foundation for wind towers 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en-US" sz="1700" b="0" i="0" u="none" strike="noStrike" kern="1200" cap="none" spc="0" normalizeH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Offshore structures, oil rigs → offshore wind generation systems</a:t>
            </a:r>
            <a:endParaRPr kumimoji="0" lang="en-US" sz="1700" b="0" i="0" u="none" strike="noStrike" kern="1200" cap="none" spc="0" normalizeH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kumimoji="0" lang="en-US" sz="1700" b="0" i="0" u="none" strike="noStrike" kern="1200" cap="none" spc="0" normalizeH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1700" b="0" i="0" u="none" strike="noStrike" kern="1200" cap="none" spc="0" normalizeH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1700" b="0" i="0" u="none" strike="noStrike" kern="1200" cap="none" spc="0" normalizeH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1700" b="0" i="0" u="none" strike="noStrike" kern="1200" cap="none" spc="0" normalizeH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kumimoji="0" lang="en-US" sz="1700" b="0" i="0" u="none" strike="noStrike" kern="1200" cap="none" spc="0" normalizeH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2" descr="C:\G-Tower\Company Setup\Logo\400dpi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5334000"/>
            <a:ext cx="1157114" cy="1271587"/>
          </a:xfrm>
          <a:prstGeom prst="rect">
            <a:avLst/>
          </a:prstGeom>
          <a:noFill/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304800" y="6248400"/>
            <a:ext cx="7467600" cy="53340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r>
              <a:rPr lang="en-US" sz="1200" i="1" u="sng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Proprietary and Confidential:</a:t>
            </a:r>
            <a:r>
              <a:rPr lang="en-US" sz="1200" i="1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 The information contained in this document is the sole property of G-Tower, PLLC. Any reproduction in part or as whole without the written permission of G-Tower, PLLC is prohibited.</a:t>
            </a: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114800"/>
            <a:ext cx="464949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914400"/>
            <a:ext cx="7848600" cy="5867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COLLABORATING</a:t>
            </a: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with </a:t>
            </a: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the LEADING INDUSTRIAL COMPANIES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kumimoji="0" lang="en-US" sz="1700" b="0" i="0" u="none" strike="noStrike" kern="1200" cap="none" spc="0" normalizeH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85750" lvl="0" indent="-285750"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Irrigation equipment manufacturers → Besides irrigation equipment, supplying a small wind turbine and tower to generate sufficient electricity for the irrigation equipment</a:t>
            </a:r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There are ~80,000 installed </a:t>
            </a:r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irrigation systems only in Nebraska</a:t>
            </a:r>
          </a:p>
          <a:p>
            <a:pPr marL="285750" lvl="0" indent="-285750"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  <a:defRPr/>
            </a:pP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US" sz="17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kumimoji="0" lang="en-US" sz="1700" b="0" i="0" u="none" strike="noStrike" kern="1200" cap="none" spc="0" normalizeH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Wireless contractors → Installation of</a:t>
            </a:r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17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mall wind turbines to generate</a:t>
            </a:r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17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lectricity for the power needs of antenna</a:t>
            </a:r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towers </a:t>
            </a:r>
            <a:endParaRPr kumimoji="0" lang="en-US" sz="1700" b="0" i="0" u="none" strike="noStrike" kern="1200" cap="none" spc="0" normalizeH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1700" b="0" i="0" u="none" strike="noStrike" kern="1200" cap="none" spc="0" normalizeH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kumimoji="0" lang="en-US" sz="1700" b="0" i="0" u="none" strike="noStrike" kern="1200" cap="none" spc="0" normalizeH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2" descr="C:\G-Tower\Company Setup\Logo\400dpi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5334000"/>
            <a:ext cx="1157114" cy="1271587"/>
          </a:xfrm>
          <a:prstGeom prst="rect">
            <a:avLst/>
          </a:prstGeom>
          <a:noFill/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304800" y="6248400"/>
            <a:ext cx="7467600" cy="53340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r>
              <a:rPr lang="en-US" sz="1200" i="1" u="sng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Proprietary and Confidential:</a:t>
            </a:r>
            <a:r>
              <a:rPr lang="en-US" sz="1200" i="1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 The information contained in this document is the sole property of G-Tower, PLLC. Any reproduction in part or as whole without the written permission of G-Tower, PLLC is prohibited.</a:t>
            </a: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793" y="2291329"/>
            <a:ext cx="2895600" cy="1327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3848100"/>
            <a:ext cx="1577970" cy="224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3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609600" y="1143000"/>
            <a:ext cx="8319914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Preparation of tower design specifications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  <a:tabLst/>
              <a:defRPr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Determination of tower loads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  <a:tabLst/>
              <a:defRPr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Thrust load: 	1.35 safety factor on loads / results of aero-elastic analysis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  	IEC 61400-2	</a:t>
            </a:r>
            <a:r>
              <a:rPr lang="en-US" sz="17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3.00 safety factor on loads / simplified calculation </a:t>
            </a: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method</a:t>
            </a: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  <a:tabLst/>
              <a:defRPr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Making decision on adding top deflection limitation criteria or not?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  <a:tabLst/>
              <a:defRPr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Determination of frequency avoidance bands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  <a:tabLst/>
              <a:defRPr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Determination of structural design code (ASCE 48-05, ASCE 72, TIA-222-C, etc.)</a:t>
            </a: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  <a:tabLst/>
              <a:defRPr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Tower material specifications (ASTM A572 Grade 65, etc.)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  <a:tabLst/>
              <a:defRPr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Tower coating specifications (ASTM A123, etc.)</a:t>
            </a: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Tower climbing specifications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OSHA Safety requirements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  <a:tabLst/>
              <a:defRPr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Operation and maintenance requirements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Transportation and storage requirements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  <a:tabLst/>
              <a:defRPr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Preparation of foundation design family for various soil conditions</a:t>
            </a:r>
            <a:r>
              <a:rPr kumimoji="0" lang="en-US" sz="1700" b="0" i="0" u="none" strike="noStrike" kern="1200" cap="none" spc="0" normalizeH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kumimoji="0" lang="en-US" sz="1700" b="0" i="0" u="none" strike="noStrike" kern="1200" cap="none" spc="0" normalizeH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2" descr="C:\G-Tower\Company Setup\Logo\400dpi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5334000"/>
            <a:ext cx="1157114" cy="1271587"/>
          </a:xfrm>
          <a:prstGeom prst="rect">
            <a:avLst/>
          </a:prstGeom>
          <a:noFill/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304800" y="6248400"/>
            <a:ext cx="7467600" cy="53340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r>
              <a:rPr lang="en-US" sz="1200" i="1" u="sng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Proprietary and Confidential:</a:t>
            </a:r>
            <a:r>
              <a:rPr lang="en-US" sz="1200" i="1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 The information contained in this document is the sole property of G-Tower, PLLC. Any reproduction in part or as whole without the written permission of G-Tower, PLLC is prohibited.</a:t>
            </a: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07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762000"/>
            <a:ext cx="7848600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1700" noProof="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Potential structure options are analyzed by preliminary engineering in order to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1700" noProof="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determine the most cost effective structure in electric transmission line projects.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17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In-place cost comparison = tower + installation + foundation + O&amp;M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17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Lattice tower or tubular pole?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Self-supporting or guyed?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2" descr="C:\G-Tower\Company Setup\Logo\400dpi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5334000"/>
            <a:ext cx="1157114" cy="1271587"/>
          </a:xfrm>
          <a:prstGeom prst="rect">
            <a:avLst/>
          </a:prstGeom>
          <a:noFill/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304800" y="6248400"/>
            <a:ext cx="7467600" cy="53340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r>
              <a:rPr lang="en-US" sz="1200" i="1" u="sng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Proprietary and Confidential:</a:t>
            </a:r>
            <a:r>
              <a:rPr lang="en-US" sz="1200" i="1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 The information contained in this document is the sole property of G-Tower, PLLC. Any reproduction in part or as whole without the written permission of G-Tower, PLLC is prohibited.</a:t>
            </a: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276600"/>
            <a:ext cx="1752600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3276600"/>
            <a:ext cx="24415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3276600"/>
            <a:ext cx="168932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G-Tower\Company Setup\Logo\400dpi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5334000"/>
            <a:ext cx="1157114" cy="1271587"/>
          </a:xfrm>
          <a:prstGeom prst="rect">
            <a:avLst/>
          </a:prstGeom>
          <a:noFill/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304800" y="6248400"/>
            <a:ext cx="7467600" cy="53340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r>
              <a:rPr lang="en-US" sz="1200" i="1" u="sng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Proprietary and Confidential:</a:t>
            </a:r>
            <a:r>
              <a:rPr lang="en-US" sz="1200" i="1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 The information contained in this document is the sole property of G-Tower, PLLC. Any reproduction in part or as whole without the written permission of G-Tower, PLLC is prohibited.</a:t>
            </a: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Tower Tes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3400" y="1115786"/>
            <a:ext cx="7391400" cy="4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5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1143000"/>
            <a:ext cx="7848600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z="17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Testing Facility in Alvarado, TX (50-50 JV between Sabre &amp; Brametal) </a:t>
            </a: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1700" b="0" i="0" u="none" strike="noStrike" kern="1200" cap="none" spc="0" normalizeH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1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1700" b="0" i="0" u="none" strike="noStrike" kern="1200" cap="none" spc="0" normalizeH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kumimoji="0" lang="en-US" sz="1700" b="0" i="0" u="none" strike="noStrike" kern="1200" cap="none" spc="0" normalizeH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2" descr="C:\G-Tower\Company Setup\Logo\400dpi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5334000"/>
            <a:ext cx="1157114" cy="1271587"/>
          </a:xfrm>
          <a:prstGeom prst="rect">
            <a:avLst/>
          </a:prstGeom>
          <a:noFill/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304800" y="6248400"/>
            <a:ext cx="7467600" cy="53340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r>
              <a:rPr lang="en-US" sz="1200" i="1" u="sng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Proprietary and Confidential:</a:t>
            </a:r>
            <a:r>
              <a:rPr lang="en-US" sz="1200" i="1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 The information contained in this document is the sole property of G-Tower, PLLC. Any reproduction in part or as whole without the written permission of G-Tower, PLLC is prohibited.</a:t>
            </a: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923" y="1768928"/>
            <a:ext cx="2548467" cy="381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90" y="1768928"/>
            <a:ext cx="1667293" cy="2221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336" y="4294687"/>
            <a:ext cx="3134117" cy="176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0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1485</TotalTime>
  <Words>1435</Words>
  <Application>Microsoft Office PowerPoint</Application>
  <PresentationFormat>On-screen Show (4:3)</PresentationFormat>
  <Paragraphs>290</Paragraphs>
  <Slides>19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Constantia</vt:lpstr>
      <vt:lpstr>Wingdings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Gunes Demirbas</cp:lastModifiedBy>
  <cp:revision>239</cp:revision>
  <dcterms:created xsi:type="dcterms:W3CDTF">2013-04-30T15:19:12Z</dcterms:created>
  <dcterms:modified xsi:type="dcterms:W3CDTF">2015-01-13T15:26:55Z</dcterms:modified>
</cp:coreProperties>
</file>