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659" r:id="rId3"/>
    <p:sldMasterId id="2147483663" r:id="rId4"/>
    <p:sldMasterId id="2147483671" r:id="rId5"/>
    <p:sldMasterId id="2147483678" r:id="rId6"/>
    <p:sldMasterId id="2147483685" r:id="rId7"/>
    <p:sldMasterId id="2147483692" r:id="rId8"/>
    <p:sldMasterId id="2147483699" r:id="rId9"/>
    <p:sldMasterId id="2147483706" r:id="rId10"/>
  </p:sldMasterIdLst>
  <p:notesMasterIdLst>
    <p:notesMasterId r:id="rId22"/>
  </p:notesMasterIdLst>
  <p:sldIdLst>
    <p:sldId id="262" r:id="rId11"/>
    <p:sldId id="263" r:id="rId12"/>
    <p:sldId id="269" r:id="rId13"/>
    <p:sldId id="270" r:id="rId14"/>
    <p:sldId id="271" r:id="rId15"/>
    <p:sldId id="272" r:id="rId16"/>
    <p:sldId id="273" r:id="rId17"/>
    <p:sldId id="264" r:id="rId18"/>
    <p:sldId id="265" r:id="rId19"/>
    <p:sldId id="266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308F"/>
    <a:srgbClr val="00928F"/>
    <a:srgbClr val="DD693D"/>
    <a:srgbClr val="23409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2E78D-8364-4CD4-916E-B1D971E0FA2E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61676-2E08-49F7-BE7A-7D392634B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D6286-428F-42DA-BB62-9F689823FBC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6040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D6286-428F-42DA-BB62-9F689823FBC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4445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D6286-428F-42DA-BB62-9F689823FBC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8117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D6286-428F-42DA-BB62-9F689823FBC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8151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D6286-428F-42DA-BB62-9F689823FBC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452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D6286-428F-42DA-BB62-9F689823FBC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036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Presentation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962400"/>
            <a:ext cx="8305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Subhead text</a:t>
            </a:r>
          </a:p>
        </p:txBody>
      </p:sp>
    </p:spTree>
    <p:extLst>
      <p:ext uri="{BB962C8B-B14F-4D97-AF65-F5344CB8AC3E}">
        <p14:creationId xmlns="" xmlns:p14="http://schemas.microsoft.com/office/powerpoint/2010/main" val="2250408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Presentation Headline: European Title Slide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962400"/>
            <a:ext cx="8305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Subhead text</a:t>
            </a:r>
          </a:p>
        </p:txBody>
      </p:sp>
    </p:spTree>
    <p:extLst>
      <p:ext uri="{BB962C8B-B14F-4D97-AF65-F5344CB8AC3E}">
        <p14:creationId xmlns="" xmlns:p14="http://schemas.microsoft.com/office/powerpoint/2010/main" val="2623081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67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Chapter Slide Headline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541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>
                <a:solidFill>
                  <a:srgbClr val="00928F"/>
                </a:solidFill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52600"/>
            <a:ext cx="8229600" cy="4191000"/>
          </a:xfrm>
        </p:spPr>
        <p:txBody>
          <a:bodyPr>
            <a:normAutofit/>
          </a:bodyPr>
          <a:lstStyle>
            <a:lvl1pPr marL="401638" indent="-401638" algn="l">
              <a:buFont typeface="Arial" panose="020B0604020202020204" pitchFamily="34" charset="0"/>
              <a:buNone/>
              <a:defRPr sz="2400">
                <a:solidFill>
                  <a:srgbClr val="00928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Subhead</a:t>
            </a:r>
          </a:p>
          <a:p>
            <a:pPr lvl="0"/>
            <a:r>
              <a:rPr lang="en-US" dirty="0" smtClean="0"/>
              <a:t>• Sample bullet</a:t>
            </a:r>
          </a:p>
          <a:p>
            <a:pPr lvl="0"/>
            <a:r>
              <a:rPr lang="en-US" dirty="0" smtClean="0"/>
              <a:t>	◦ Sample sub-bullet</a:t>
            </a:r>
          </a:p>
        </p:txBody>
      </p:sp>
    </p:spTree>
    <p:extLst>
      <p:ext uri="{BB962C8B-B14F-4D97-AF65-F5344CB8AC3E}">
        <p14:creationId xmlns="" xmlns:p14="http://schemas.microsoft.com/office/powerpoint/2010/main" val="1107275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Presentation Headline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962400"/>
            <a:ext cx="8305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Subhead text</a:t>
            </a:r>
          </a:p>
        </p:txBody>
      </p:sp>
    </p:spTree>
    <p:extLst>
      <p:ext uri="{BB962C8B-B14F-4D97-AF65-F5344CB8AC3E}">
        <p14:creationId xmlns="" xmlns:p14="http://schemas.microsoft.com/office/powerpoint/2010/main" val="4270970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Presentation Headline: European Title Slide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962400"/>
            <a:ext cx="8305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Subhead text</a:t>
            </a:r>
          </a:p>
        </p:txBody>
      </p:sp>
    </p:spTree>
    <p:extLst>
      <p:ext uri="{BB962C8B-B14F-4D97-AF65-F5344CB8AC3E}">
        <p14:creationId xmlns="" xmlns:p14="http://schemas.microsoft.com/office/powerpoint/2010/main" val="780078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67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Chapter Slide Headline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4994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>
                <a:solidFill>
                  <a:srgbClr val="6F308F"/>
                </a:solidFill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52600"/>
            <a:ext cx="8229600" cy="4191000"/>
          </a:xfrm>
        </p:spPr>
        <p:txBody>
          <a:bodyPr>
            <a:normAutofit/>
          </a:bodyPr>
          <a:lstStyle>
            <a:lvl1pPr marL="401638" indent="-401638" algn="l">
              <a:buFont typeface="Arial" panose="020B0604020202020204" pitchFamily="34" charset="0"/>
              <a:buNone/>
              <a:defRPr sz="2400">
                <a:solidFill>
                  <a:srgbClr val="6F308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Subhead</a:t>
            </a:r>
          </a:p>
          <a:p>
            <a:pPr lvl="0"/>
            <a:r>
              <a:rPr lang="en-US" dirty="0" smtClean="0"/>
              <a:t>• Sample bullet</a:t>
            </a:r>
          </a:p>
          <a:p>
            <a:pPr lvl="0"/>
            <a:r>
              <a:rPr lang="en-US" dirty="0" smtClean="0"/>
              <a:t>	◦ Sample sub-bullet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34113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Presentation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962400"/>
            <a:ext cx="8305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Subhead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2250408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Presentation Headline: European Title Slide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962400"/>
            <a:ext cx="8305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Subhead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2571658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67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Chapter Slide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774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Presentation Headline: European Title Slide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962400"/>
            <a:ext cx="8305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Subhead text</a:t>
            </a:r>
          </a:p>
        </p:txBody>
      </p:sp>
    </p:spTree>
    <p:extLst>
      <p:ext uri="{BB962C8B-B14F-4D97-AF65-F5344CB8AC3E}">
        <p14:creationId xmlns="" xmlns:p14="http://schemas.microsoft.com/office/powerpoint/2010/main" val="2571658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>
                <a:solidFill>
                  <a:srgbClr val="234094"/>
                </a:solidFill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52600"/>
            <a:ext cx="8229600" cy="4191000"/>
          </a:xfrm>
        </p:spPr>
        <p:txBody>
          <a:bodyPr>
            <a:normAutofit/>
          </a:bodyPr>
          <a:lstStyle>
            <a:lvl1pPr marL="401638" indent="-401638" algn="l">
              <a:buFont typeface="Arial" panose="020B0604020202020204" pitchFamily="34" charset="0"/>
              <a:buNone/>
              <a:defRPr sz="2400">
                <a:solidFill>
                  <a:srgbClr val="23409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Subhead</a:t>
            </a:r>
          </a:p>
          <a:p>
            <a:pPr lvl="0"/>
            <a:r>
              <a:rPr lang="en-US" dirty="0" smtClean="0"/>
              <a:t>• Sample bullet</a:t>
            </a:r>
          </a:p>
          <a:p>
            <a:pPr lvl="0"/>
            <a:r>
              <a:rPr lang="en-US" dirty="0" smtClean="0"/>
              <a:t>	◦ Sample sub-bullet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8522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F1A6E4-647B-4A13-81B6-1986940B13B7}" type="datetimeFigureOut">
              <a:rPr lang="en-US" smtClean="0">
                <a:solidFill>
                  <a:prstClr val="black"/>
                </a:solidFill>
              </a:rPr>
              <a:pPr/>
              <a:t>1/13/2015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20FA15-357D-4FED-AACA-0567799C3C6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0337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Presentation Headline: European Title Slide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962400"/>
            <a:ext cx="8305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Subhead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2571658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Presentation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962400"/>
            <a:ext cx="8305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Subhead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2250408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Presentation Headline: European Title Slide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962400"/>
            <a:ext cx="8305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Subhead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2571658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67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Chapter Slide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77441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>
                <a:solidFill>
                  <a:srgbClr val="234094"/>
                </a:solidFill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52600"/>
            <a:ext cx="8229600" cy="4191000"/>
          </a:xfrm>
        </p:spPr>
        <p:txBody>
          <a:bodyPr>
            <a:normAutofit/>
          </a:bodyPr>
          <a:lstStyle>
            <a:lvl1pPr marL="401638" indent="-401638" algn="l">
              <a:buFont typeface="Arial" panose="020B0604020202020204" pitchFamily="34" charset="0"/>
              <a:buNone/>
              <a:defRPr sz="2400">
                <a:solidFill>
                  <a:srgbClr val="23409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Subhead</a:t>
            </a:r>
          </a:p>
          <a:p>
            <a:pPr lvl="0"/>
            <a:r>
              <a:rPr lang="en-US" dirty="0" smtClean="0"/>
              <a:t>• Sample bullet</a:t>
            </a:r>
          </a:p>
          <a:p>
            <a:pPr lvl="0"/>
            <a:r>
              <a:rPr lang="en-US" dirty="0" smtClean="0"/>
              <a:t>	◦ Sample sub-bullet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8522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F1A6E4-647B-4A13-81B6-1986940B13B7}" type="datetimeFigureOut">
              <a:rPr lang="en-US" smtClean="0">
                <a:solidFill>
                  <a:prstClr val="black"/>
                </a:solidFill>
              </a:rPr>
              <a:pPr/>
              <a:t>1/13/2015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20FA15-357D-4FED-AACA-0567799C3C6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03374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Presentation Headline: European Title Slide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962400"/>
            <a:ext cx="8305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Subhead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2571658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Presentation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962400"/>
            <a:ext cx="8305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Subhead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225040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67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Chapter Slide Headline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77441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Presentation Headline: European Title Slide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962400"/>
            <a:ext cx="8305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Subhead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2571658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67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Chapter Slide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77441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>
                <a:solidFill>
                  <a:srgbClr val="234094"/>
                </a:solidFill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52600"/>
            <a:ext cx="8229600" cy="4191000"/>
          </a:xfrm>
        </p:spPr>
        <p:txBody>
          <a:bodyPr>
            <a:normAutofit/>
          </a:bodyPr>
          <a:lstStyle>
            <a:lvl1pPr marL="401638" indent="-401638" algn="l">
              <a:buFont typeface="Arial" panose="020B0604020202020204" pitchFamily="34" charset="0"/>
              <a:buNone/>
              <a:defRPr sz="2400">
                <a:solidFill>
                  <a:srgbClr val="23409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Subhead</a:t>
            </a:r>
          </a:p>
          <a:p>
            <a:pPr lvl="0"/>
            <a:r>
              <a:rPr lang="en-US" dirty="0" smtClean="0"/>
              <a:t>• Sample bullet</a:t>
            </a:r>
          </a:p>
          <a:p>
            <a:pPr lvl="0"/>
            <a:r>
              <a:rPr lang="en-US" dirty="0" smtClean="0"/>
              <a:t>	◦ Sample sub-bullet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85226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F1A6E4-647B-4A13-81B6-1986940B13B7}" type="datetimeFigureOut">
              <a:rPr lang="en-US" smtClean="0">
                <a:solidFill>
                  <a:prstClr val="black"/>
                </a:solidFill>
              </a:rPr>
              <a:pPr/>
              <a:t>1/13/2015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20FA15-357D-4FED-AACA-0567799C3C6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0337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Presentation Headline: European Title Slide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962400"/>
            <a:ext cx="8305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Subhead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25716580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Presentation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962400"/>
            <a:ext cx="8305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Subhead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22504089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Presentation Headline: European Title Slide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962400"/>
            <a:ext cx="8305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Subhead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25716580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67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Chapter Slide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77441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>
                <a:solidFill>
                  <a:srgbClr val="234094"/>
                </a:solidFill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52600"/>
            <a:ext cx="8229600" cy="4191000"/>
          </a:xfrm>
        </p:spPr>
        <p:txBody>
          <a:bodyPr>
            <a:normAutofit/>
          </a:bodyPr>
          <a:lstStyle>
            <a:lvl1pPr marL="401638" indent="-401638" algn="l">
              <a:buFont typeface="Arial" panose="020B0604020202020204" pitchFamily="34" charset="0"/>
              <a:buNone/>
              <a:defRPr sz="2400">
                <a:solidFill>
                  <a:srgbClr val="23409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Subhead</a:t>
            </a:r>
          </a:p>
          <a:p>
            <a:pPr lvl="0"/>
            <a:r>
              <a:rPr lang="en-US" dirty="0" smtClean="0"/>
              <a:t>• Sample bullet</a:t>
            </a:r>
          </a:p>
          <a:p>
            <a:pPr lvl="0"/>
            <a:r>
              <a:rPr lang="en-US" dirty="0" smtClean="0"/>
              <a:t>	◦ Sample sub-bullet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85226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F1A6E4-647B-4A13-81B6-1986940B13B7}" type="datetimeFigureOut">
              <a:rPr lang="en-US" smtClean="0">
                <a:solidFill>
                  <a:prstClr val="black"/>
                </a:solidFill>
              </a:rPr>
              <a:pPr/>
              <a:t>1/13/2015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20FA15-357D-4FED-AACA-0567799C3C6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033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>
                <a:solidFill>
                  <a:srgbClr val="234094"/>
                </a:solidFill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52600"/>
            <a:ext cx="8229600" cy="4191000"/>
          </a:xfrm>
        </p:spPr>
        <p:txBody>
          <a:bodyPr>
            <a:normAutofit/>
          </a:bodyPr>
          <a:lstStyle>
            <a:lvl1pPr marL="401638" indent="-401638" algn="l">
              <a:buFont typeface="Arial" panose="020B0604020202020204" pitchFamily="34" charset="0"/>
              <a:buNone/>
              <a:defRPr sz="2400">
                <a:solidFill>
                  <a:srgbClr val="23409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Subhead</a:t>
            </a:r>
          </a:p>
          <a:p>
            <a:pPr lvl="0"/>
            <a:r>
              <a:rPr lang="en-US" dirty="0" smtClean="0"/>
              <a:t>• Sample bullet</a:t>
            </a:r>
          </a:p>
          <a:p>
            <a:pPr lvl="0"/>
            <a:r>
              <a:rPr lang="en-US" dirty="0" smtClean="0"/>
              <a:t>	◦ Sample sub-bullet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85226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Presentation Headline: European Title Slide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962400"/>
            <a:ext cx="8305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Subhead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25716580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Presentation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962400"/>
            <a:ext cx="8305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Subhead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22504089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Presentation Headline: European Title Slide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962400"/>
            <a:ext cx="8305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Subhead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25716580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67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Chapter Slide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7744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>
                <a:solidFill>
                  <a:srgbClr val="234094"/>
                </a:solidFill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52600"/>
            <a:ext cx="8229600" cy="4191000"/>
          </a:xfrm>
        </p:spPr>
        <p:txBody>
          <a:bodyPr>
            <a:normAutofit/>
          </a:bodyPr>
          <a:lstStyle>
            <a:lvl1pPr marL="401638" indent="-401638" algn="l">
              <a:buFont typeface="Arial" panose="020B0604020202020204" pitchFamily="34" charset="0"/>
              <a:buNone/>
              <a:defRPr sz="2400">
                <a:solidFill>
                  <a:srgbClr val="23409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Subhead</a:t>
            </a:r>
          </a:p>
          <a:p>
            <a:pPr lvl="0"/>
            <a:r>
              <a:rPr lang="en-US" dirty="0" smtClean="0"/>
              <a:t>• Sample bullet</a:t>
            </a:r>
          </a:p>
          <a:p>
            <a:pPr lvl="0"/>
            <a:r>
              <a:rPr lang="en-US" dirty="0" smtClean="0"/>
              <a:t>	◦ Sample sub-bullet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85226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F1A6E4-647B-4A13-81B6-1986940B13B7}" type="datetimeFigureOut">
              <a:rPr lang="en-US" smtClean="0">
                <a:solidFill>
                  <a:prstClr val="black"/>
                </a:solidFill>
              </a:rPr>
              <a:pPr/>
              <a:t>1/13/2015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20FA15-357D-4FED-AACA-0567799C3C6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03374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Presentation Headline: European Title Slide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962400"/>
            <a:ext cx="8305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Subhead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25716580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Presentation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962400"/>
            <a:ext cx="8305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Subhead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22504089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Presentation Headline: European Title Slide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962400"/>
            <a:ext cx="8305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Subhead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25716580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67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Chapter Slide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7744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Presentation Headline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962400"/>
            <a:ext cx="8305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Subhead text</a:t>
            </a:r>
          </a:p>
        </p:txBody>
      </p:sp>
    </p:spTree>
    <p:extLst>
      <p:ext uri="{BB962C8B-B14F-4D97-AF65-F5344CB8AC3E}">
        <p14:creationId xmlns="" xmlns:p14="http://schemas.microsoft.com/office/powerpoint/2010/main" val="28614748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>
                <a:solidFill>
                  <a:srgbClr val="234094"/>
                </a:solidFill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52600"/>
            <a:ext cx="8229600" cy="4191000"/>
          </a:xfrm>
        </p:spPr>
        <p:txBody>
          <a:bodyPr>
            <a:normAutofit/>
          </a:bodyPr>
          <a:lstStyle>
            <a:lvl1pPr marL="401638" indent="-401638" algn="l">
              <a:buFont typeface="Arial" panose="020B0604020202020204" pitchFamily="34" charset="0"/>
              <a:buNone/>
              <a:defRPr sz="2400">
                <a:solidFill>
                  <a:srgbClr val="23409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Subhead</a:t>
            </a:r>
          </a:p>
          <a:p>
            <a:pPr lvl="0"/>
            <a:r>
              <a:rPr lang="en-US" dirty="0" smtClean="0"/>
              <a:t>• Sample bullet</a:t>
            </a:r>
          </a:p>
          <a:p>
            <a:pPr lvl="0"/>
            <a:r>
              <a:rPr lang="en-US" dirty="0" smtClean="0"/>
              <a:t>	◦ Sample sub-bullet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85226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F1A6E4-647B-4A13-81B6-1986940B13B7}" type="datetimeFigureOut">
              <a:rPr lang="en-US" smtClean="0">
                <a:solidFill>
                  <a:prstClr val="black"/>
                </a:solidFill>
              </a:rPr>
              <a:pPr/>
              <a:t>1/13/2015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20FA15-357D-4FED-AACA-0567799C3C6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03374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Presentation Headline: European Title Slide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962400"/>
            <a:ext cx="8305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Subhead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257165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Presentation Headline: European Title Slide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962400"/>
            <a:ext cx="8305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Subhead text</a:t>
            </a:r>
          </a:p>
        </p:txBody>
      </p:sp>
    </p:spTree>
    <p:extLst>
      <p:ext uri="{BB962C8B-B14F-4D97-AF65-F5344CB8AC3E}">
        <p14:creationId xmlns="" xmlns:p14="http://schemas.microsoft.com/office/powerpoint/2010/main" val="4135603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67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Chapter Slide Headline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7142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>
                <a:solidFill>
                  <a:srgbClr val="DD693D"/>
                </a:solidFill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52600"/>
            <a:ext cx="8229600" cy="4191000"/>
          </a:xfrm>
        </p:spPr>
        <p:txBody>
          <a:bodyPr>
            <a:normAutofit/>
          </a:bodyPr>
          <a:lstStyle>
            <a:lvl1pPr marL="401638" indent="-401638" algn="l">
              <a:buFont typeface="Arial" panose="020B0604020202020204" pitchFamily="34" charset="0"/>
              <a:buNone/>
              <a:defRPr sz="2400">
                <a:solidFill>
                  <a:srgbClr val="DD693D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Subhead</a:t>
            </a:r>
          </a:p>
          <a:p>
            <a:pPr lvl="0"/>
            <a:r>
              <a:rPr lang="en-US" dirty="0" smtClean="0"/>
              <a:t>• Sample bullet</a:t>
            </a:r>
          </a:p>
          <a:p>
            <a:pPr lvl="0"/>
            <a:r>
              <a:rPr lang="en-US" dirty="0" smtClean="0"/>
              <a:t>	◦ Sample sub-bullet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344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Presentation Headline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962400"/>
            <a:ext cx="8305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Subhead text</a:t>
            </a:r>
          </a:p>
        </p:txBody>
      </p:sp>
    </p:spTree>
    <p:extLst>
      <p:ext uri="{BB962C8B-B14F-4D97-AF65-F5344CB8AC3E}">
        <p14:creationId xmlns="" xmlns:p14="http://schemas.microsoft.com/office/powerpoint/2010/main" val="298785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3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Presentation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962401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Subhead Text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0524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0" r:id="rId3"/>
    <p:sldLayoutId id="214748365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Presentation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962401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Subhead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524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Presentation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962401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Subhead Text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660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8" r:id="rId2"/>
    <p:sldLayoutId id="2147483657" r:id="rId3"/>
    <p:sldLayoutId id="214748365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Presentation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962401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Subhead Text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3120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9" r:id="rId2"/>
    <p:sldLayoutId id="2147483661" r:id="rId3"/>
    <p:sldLayoutId id="214748366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Presentation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962401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Subhead Text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988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0" r:id="rId2"/>
    <p:sldLayoutId id="2147483665" r:id="rId3"/>
    <p:sldLayoutId id="214748366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Presentation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962401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Subhead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524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Presentation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962401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Subhead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524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Presentation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962401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Subhead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524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Presentation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962401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Subhead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524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Presentation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962401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Subhead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524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Protective Coatings for </a:t>
            </a:r>
            <a:r>
              <a:rPr lang="en-US" dirty="0" smtClean="0"/>
              <a:t>            Wind </a:t>
            </a:r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DWEA  SMART Wind Support Structure Subgroup</a:t>
            </a:r>
          </a:p>
          <a:p>
            <a:r>
              <a:rPr lang="en-US" dirty="0" smtClean="0"/>
              <a:t>NREL </a:t>
            </a:r>
          </a:p>
          <a:p>
            <a:r>
              <a:rPr lang="en-US" dirty="0" smtClean="0"/>
              <a:t>Golden, CO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9192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Next Generation Coatings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Impact Resistant- hail, </a:t>
            </a:r>
            <a:r>
              <a:rPr lang="en-US" dirty="0" smtClean="0"/>
              <a:t>grit</a:t>
            </a:r>
            <a:r>
              <a:rPr lang="en-US" dirty="0" smtClean="0"/>
              <a:t>, </a:t>
            </a:r>
            <a:r>
              <a:rPr lang="en-US" dirty="0" smtClean="0"/>
              <a:t>transport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Ice shedding, self cleaning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Additives- MIO, Glass, </a:t>
            </a:r>
            <a:r>
              <a:rPr lang="en-US" dirty="0" err="1" smtClean="0"/>
              <a:t>Nano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Polyurea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Life expectancy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669634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64736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Krent Aberle</a:t>
            </a:r>
            <a:br>
              <a:rPr lang="en-US" dirty="0" smtClean="0"/>
            </a:br>
            <a:r>
              <a:rPr lang="en-US" dirty="0" smtClean="0"/>
              <a:t>The Sherwin-Williams Company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24 years with </a:t>
            </a:r>
            <a:r>
              <a:rPr lang="en-US" dirty="0" smtClean="0"/>
              <a:t>Sherwin-Williams</a:t>
            </a:r>
            <a:endParaRPr lang="en-US" dirty="0" smtClean="0"/>
          </a:p>
          <a:p>
            <a:r>
              <a:rPr lang="en-US" dirty="0" smtClean="0"/>
              <a:t>NACE 3 Certified Inspector</a:t>
            </a:r>
          </a:p>
          <a:p>
            <a:r>
              <a:rPr lang="en-US" dirty="0" smtClean="0"/>
              <a:t>Expert in Corrosion Protection of Assets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21954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38868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744641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266436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24837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523863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Galvanizing vs. Zinc Rich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Surface Preparation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Transportation cost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Cathodic</a:t>
            </a:r>
            <a:r>
              <a:rPr lang="en-US" dirty="0" smtClean="0"/>
              <a:t> protection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Life expectancy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Zinc Rich- Inorganic </a:t>
            </a:r>
            <a:r>
              <a:rPr lang="en-US" dirty="0" err="1" smtClean="0"/>
              <a:t>vs</a:t>
            </a:r>
            <a:r>
              <a:rPr lang="en-US" dirty="0" smtClean="0"/>
              <a:t> Organic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JPCL cost/performance analysis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1027" name="Picture 3" descr="C:\Users\kma01r\Desktop\Renewe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76400"/>
            <a:ext cx="3378200" cy="428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69634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Coatings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Substrates- </a:t>
            </a:r>
            <a:r>
              <a:rPr lang="en-US" dirty="0" smtClean="0"/>
              <a:t>Steel</a:t>
            </a:r>
            <a:r>
              <a:rPr lang="en-US" dirty="0" smtClean="0"/>
              <a:t>, Composites, Concrete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Surface Preparation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Barrier Protection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Life expectancy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4" name="Picture 2" descr="C:\Users\kma01r\Desktop\Renewegy Bergstrom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133600"/>
            <a:ext cx="3224784" cy="3937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6963415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4519</TotalTime>
  <Words>95</Words>
  <Application>Microsoft Office PowerPoint</Application>
  <PresentationFormat>On-screen Show (4:3)</PresentationFormat>
  <Paragraphs>33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blank</vt:lpstr>
      <vt:lpstr>1_Office Theme</vt:lpstr>
      <vt:lpstr>2_Office Theme</vt:lpstr>
      <vt:lpstr>3_Office Theme</vt:lpstr>
      <vt:lpstr>1_blank</vt:lpstr>
      <vt:lpstr>2_blank</vt:lpstr>
      <vt:lpstr>3_blank</vt:lpstr>
      <vt:lpstr>4_blank</vt:lpstr>
      <vt:lpstr>5_blank</vt:lpstr>
      <vt:lpstr>6_blank</vt:lpstr>
      <vt:lpstr>Protective Coatings for             Wind Energy</vt:lpstr>
      <vt:lpstr>Krent Aberle The Sherwin-Williams Company</vt:lpstr>
      <vt:lpstr>Slide 3</vt:lpstr>
      <vt:lpstr>Slide 4</vt:lpstr>
      <vt:lpstr>Slide 5</vt:lpstr>
      <vt:lpstr>Slide 6</vt:lpstr>
      <vt:lpstr>Slide 7</vt:lpstr>
      <vt:lpstr>Galvanizing vs. Zinc Rich</vt:lpstr>
      <vt:lpstr>Coatings</vt:lpstr>
      <vt:lpstr>Next Generation Coatings</vt:lpstr>
      <vt:lpstr>Slide 11</vt:lpstr>
    </vt:vector>
  </TitlesOfParts>
  <Company>Sherwin-Williams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Lane</dc:creator>
  <cp:lastModifiedBy>Krent Aberle</cp:lastModifiedBy>
  <cp:revision>13</cp:revision>
  <dcterms:created xsi:type="dcterms:W3CDTF">2014-10-27T19:25:59Z</dcterms:created>
  <dcterms:modified xsi:type="dcterms:W3CDTF">2015-01-13T15:47:34Z</dcterms:modified>
</cp:coreProperties>
</file>