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83" r:id="rId9"/>
    <p:sldId id="294" r:id="rId10"/>
    <p:sldId id="289" r:id="rId11"/>
    <p:sldId id="268" r:id="rId12"/>
    <p:sldId id="269" r:id="rId13"/>
    <p:sldId id="270" r:id="rId14"/>
    <p:sldId id="293" r:id="rId15"/>
    <p:sldId id="290" r:id="rId16"/>
    <p:sldId id="274" r:id="rId17"/>
    <p:sldId id="286" r:id="rId18"/>
    <p:sldId id="284" r:id="rId19"/>
    <p:sldId id="285" r:id="rId20"/>
    <p:sldId id="287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udy Forsyth" initials="T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0" d="100"/>
          <a:sy n="70" d="100"/>
        </p:scale>
        <p:origin x="-438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FF72C-6F42-48AF-B53A-160C1D96776D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FBA8C-2E99-4444-9E68-205F246D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8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JJ:</a:t>
            </a:r>
            <a:r>
              <a:rPr lang="en" sz="11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we named the project. SMART Wind concept from Jan 2013 DWEA Board retreat. Roadmap will be consensus based.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4619" y="8685213"/>
            <a:ext cx="2971799" cy="457199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3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286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72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9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3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9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3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312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884619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3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063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619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3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723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884619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3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167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9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3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188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3884619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3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95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3884619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050" tIns="45525" rIns="91050" bIns="45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3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80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9415-2D60-42FB-9862-ED95983D21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10565934" cy="4506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57200" y="6356351"/>
            <a:ext cx="2739316" cy="363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F457C-32ED-4551-BF70-BE00883941B7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200" y="6356351"/>
            <a:ext cx="2739316" cy="363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BAD37A-CE19-4DA0-A1AB-31BB6FFEC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B1F3-17CA-4CC8-91C8-80EE34AB84B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9415-2D60-42FB-9862-ED95983D2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5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B1F3-17CA-4CC8-91C8-80EE34AB84B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9415-2D60-42FB-9862-ED95983D2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R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9900" y="103189"/>
            <a:ext cx="11169651" cy="11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3490" y="185057"/>
            <a:ext cx="1937124" cy="62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1329" y="230676"/>
            <a:ext cx="2041385" cy="57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7167" y="281138"/>
            <a:ext cx="2717600" cy="432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23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103188"/>
            <a:ext cx="10755486" cy="153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B1F3-17CA-4CC8-91C8-80EE34AB84B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9415-2D60-42FB-9862-ED95983D21A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286" y="275507"/>
            <a:ext cx="1865296" cy="8017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839" y="129260"/>
            <a:ext cx="1965693" cy="742322"/>
          </a:xfrm>
          <a:prstGeom prst="rect">
            <a:avLst/>
          </a:prstGeom>
        </p:spPr>
      </p:pic>
      <p:pic>
        <p:nvPicPr>
          <p:cNvPr id="14" name="Shape 41"/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7794" y="376175"/>
            <a:ext cx="2616833" cy="430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15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B1F3-17CA-4CC8-91C8-80EE34AB84B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9415-2D60-42FB-9862-ED95983D2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6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B1F3-17CA-4CC8-91C8-80EE34AB84B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9415-2D60-42FB-9862-ED95983D2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8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B1F3-17CA-4CC8-91C8-80EE34AB84B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9415-2D60-42FB-9862-ED95983D21A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103188"/>
            <a:ext cx="10755486" cy="153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136" y="234860"/>
            <a:ext cx="1865296" cy="801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839" y="129260"/>
            <a:ext cx="1965693" cy="742322"/>
          </a:xfrm>
          <a:prstGeom prst="rect">
            <a:avLst/>
          </a:prstGeom>
        </p:spPr>
      </p:pic>
      <p:pic>
        <p:nvPicPr>
          <p:cNvPr id="13" name="Shape 41"/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8006" y="275507"/>
            <a:ext cx="2616833" cy="430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06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B1F3-17CA-4CC8-91C8-80EE34AB84B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9415-2D60-42FB-9862-ED95983D21A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103188"/>
            <a:ext cx="10755486" cy="153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136" y="234860"/>
            <a:ext cx="1865296" cy="801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839" y="129260"/>
            <a:ext cx="1965693" cy="742322"/>
          </a:xfrm>
          <a:prstGeom prst="rect">
            <a:avLst/>
          </a:prstGeom>
        </p:spPr>
      </p:pic>
      <p:pic>
        <p:nvPicPr>
          <p:cNvPr id="9" name="Shape 41"/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8006" y="275507"/>
            <a:ext cx="2616833" cy="430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50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B1F3-17CA-4CC8-91C8-80EE34AB84B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9415-2D60-42FB-9862-ED95983D21A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103188"/>
            <a:ext cx="10755486" cy="153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136" y="234860"/>
            <a:ext cx="1865296" cy="801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839" y="129260"/>
            <a:ext cx="1965693" cy="742322"/>
          </a:xfrm>
          <a:prstGeom prst="rect">
            <a:avLst/>
          </a:prstGeom>
        </p:spPr>
      </p:pic>
      <p:pic>
        <p:nvPicPr>
          <p:cNvPr id="8" name="Shape 41"/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8006" y="275507"/>
            <a:ext cx="2616833" cy="430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8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B1F3-17CA-4CC8-91C8-80EE34AB84B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9415-2D60-42FB-9862-ED95983D2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1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B1F3-17CA-4CC8-91C8-80EE34AB84B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9415-2D60-42FB-9862-ED95983D2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7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6B1F3-17CA-4CC8-91C8-80EE34AB84B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9415-2D60-42FB-9862-ED95983D2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1676400" y="436475"/>
            <a:ext cx="8610599" cy="1033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Clr>
                <a:schemeClr val="dk2"/>
              </a:buClr>
              <a:buSzPct val="25000"/>
            </a:pPr>
            <a:r>
              <a:rPr lang="en" sz="5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SMART Wind Consortium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4648201"/>
            <a:ext cx="4381500" cy="170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1" y="5029200"/>
            <a:ext cx="4267199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1485900" y="1283707"/>
            <a:ext cx="9144000" cy="214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3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Support Structures</a:t>
            </a:r>
          </a:p>
          <a:p>
            <a:pPr algn="ctr"/>
            <a:r>
              <a:rPr lang="en" sz="3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Gaps &amp; Opportunities Discussion</a:t>
            </a:r>
          </a:p>
        </p:txBody>
      </p:sp>
      <p:sp>
        <p:nvSpPr>
          <p:cNvPr id="6" name="Shape 104"/>
          <p:cNvSpPr txBox="1"/>
          <p:nvPr/>
        </p:nvSpPr>
        <p:spPr>
          <a:xfrm>
            <a:off x="1581149" y="3508503"/>
            <a:ext cx="8953501" cy="1439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Trudy Forsyth</a:t>
            </a:r>
          </a:p>
          <a:p>
            <a:pPr algn="ctr"/>
            <a:r>
              <a:rPr lang="en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January 13, 2014</a:t>
            </a:r>
          </a:p>
          <a:p>
            <a:pPr algn="ctr"/>
            <a:r>
              <a:rPr lang="en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NREL/RSF</a:t>
            </a:r>
          </a:p>
        </p:txBody>
      </p:sp>
    </p:spTree>
    <p:extLst>
      <p:ext uri="{BB962C8B-B14F-4D97-AF65-F5344CB8AC3E}">
        <p14:creationId xmlns:p14="http://schemas.microsoft.com/office/powerpoint/2010/main" val="42330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928301" y="1182000"/>
            <a:ext cx="4065899" cy="4209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l">
              <a:buSzPct val="25000"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Bergey Excel 10 exploded view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583" y="1321901"/>
            <a:ext cx="7792864" cy="553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b="18360"/>
          <a:stretch/>
        </p:blipFill>
        <p:spPr>
          <a:xfrm>
            <a:off x="2103300" y="5697201"/>
            <a:ext cx="1413950" cy="9561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691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313" y="1514476"/>
            <a:ext cx="4867275" cy="53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>
            <a:spLocks noGrp="1"/>
          </p:cNvSpPr>
          <p:nvPr>
            <p:ph type="title" idx="4294967295"/>
          </p:nvPr>
        </p:nvSpPr>
        <p:spPr>
          <a:xfrm rot="-5400000">
            <a:off x="-1268361" y="3672201"/>
            <a:ext cx="4606500" cy="3552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Endurance E3120 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775" y="1546551"/>
            <a:ext cx="3464750" cy="258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775" y="4212351"/>
            <a:ext cx="3464750" cy="258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400" y="4926326"/>
            <a:ext cx="1264724" cy="104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 idx="4294967295"/>
          </p:nvPr>
        </p:nvSpPr>
        <p:spPr>
          <a:xfrm rot="-5400000">
            <a:off x="-1449260" y="3935858"/>
            <a:ext cx="4267199" cy="361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Eocycle 25 Top Level BOM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44625"/>
            <a:ext cx="5467330" cy="532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64" y="1557152"/>
            <a:ext cx="3666037" cy="48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Shape 332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926" y="3974450"/>
            <a:ext cx="3724275" cy="278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725" y="1480457"/>
            <a:ext cx="4842629" cy="5360844"/>
          </a:xfrm>
          <a:prstGeom prst="rect">
            <a:avLst/>
          </a:prstGeom>
        </p:spPr>
      </p:pic>
      <p:sp>
        <p:nvSpPr>
          <p:cNvPr id="329" name="Shape 329"/>
          <p:cNvSpPr txBox="1">
            <a:spLocks noGrp="1"/>
          </p:cNvSpPr>
          <p:nvPr>
            <p:ph type="title" idx="4294967295"/>
          </p:nvPr>
        </p:nvSpPr>
        <p:spPr>
          <a:xfrm rot="-5400000">
            <a:off x="-1104456" y="4107887"/>
            <a:ext cx="4267199" cy="38728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Pika T701 BOM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926" y="1480457"/>
            <a:ext cx="3724275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288294" y="3370274"/>
            <a:ext cx="4267199" cy="4554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l">
              <a:buSzPct val="25000"/>
            </a:pPr>
            <a:r>
              <a:rPr lang="en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Interested in monopole towers that can incorporate solar panels</a:t>
            </a:r>
            <a:endParaRPr lang="en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675" y="1165067"/>
            <a:ext cx="7767325" cy="56317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340"/>
          <p:cNvSpPr txBox="1"/>
          <p:nvPr/>
        </p:nvSpPr>
        <p:spPr>
          <a:xfrm>
            <a:off x="138144" y="1643825"/>
            <a:ext cx="3957900" cy="4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400" dirty="0"/>
              <a:t>www.primuswindpower.com</a:t>
            </a:r>
          </a:p>
        </p:txBody>
      </p:sp>
      <p:pic>
        <p:nvPicPr>
          <p:cNvPr id="5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231" y="1226251"/>
            <a:ext cx="4429327" cy="4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8491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 rot="-5400000">
            <a:off x="-1593593" y="2679153"/>
            <a:ext cx="4267199" cy="5516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l">
              <a:buSzPct val="25000"/>
            </a:pP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Ventera </a:t>
            </a:r>
            <a:r>
              <a:rPr lang="en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VT10</a:t>
            </a:r>
            <a:endParaRPr lang="en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3">
            <a:alphaModFix/>
          </a:blip>
          <a:srcRect l="19594"/>
          <a:stretch/>
        </p:blipFill>
        <p:spPr>
          <a:xfrm>
            <a:off x="8902002" y="1220151"/>
            <a:ext cx="3289998" cy="545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856" y="1220151"/>
            <a:ext cx="7881548" cy="5560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8636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1860301" y="1417650"/>
            <a:ext cx="8744999" cy="493876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 dirty="0"/>
              <a:t>Other opportunities/ideas</a:t>
            </a:r>
          </a:p>
          <a:p>
            <a:pPr marL="514350" indent="-285750"/>
            <a:r>
              <a:rPr lang="en" sz="2000" dirty="0">
                <a:ea typeface="Calibri"/>
                <a:cs typeface="Calibri"/>
                <a:sym typeface="Calibri"/>
              </a:rPr>
              <a:t>Identify regional manufacturer expertise (steel forging, electrical components, casted items, etc) and encourage entry/ conduct meetings with such suppliers to enter wind turbine sector </a:t>
            </a:r>
          </a:p>
          <a:p>
            <a:pPr marL="514350" indent="-285750"/>
            <a:r>
              <a:rPr lang="en" sz="1800" dirty="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  <a:sym typeface="Calibri"/>
              </a:rPr>
              <a:t>Specialized and cost effective manufacturing of stators, rotors, windings and housing for the alternator / generator </a:t>
            </a:r>
          </a:p>
          <a:p>
            <a:pPr marL="514350" indent="-285750"/>
            <a:r>
              <a:rPr lang="en" sz="1800" dirty="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  <a:sym typeface="Calibri"/>
              </a:rPr>
              <a:t>Thermoplastic, injection molded composite blades (</a:t>
            </a:r>
            <a:r>
              <a:rPr lang="en" sz="1800" u="sng" dirty="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  <a:sym typeface="Calibri"/>
              </a:rPr>
              <a:t>http://www.osti.gov/scitech/biblio/921599</a:t>
            </a:r>
            <a:r>
              <a:rPr lang="en" sz="1800" dirty="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  <a:sym typeface="Calibri"/>
              </a:rPr>
              <a:t>) </a:t>
            </a:r>
          </a:p>
          <a:p>
            <a:pPr marL="514350" indent="-285750"/>
            <a:r>
              <a:rPr lang="en" sz="2000" dirty="0">
                <a:ea typeface="Calibri"/>
                <a:cs typeface="Calibri"/>
                <a:sym typeface="Calibri"/>
              </a:rPr>
              <a:t>Absence of dynamic aspects of design and loads analysis </a:t>
            </a:r>
          </a:p>
          <a:p>
            <a:pPr marL="514350" indent="-285750"/>
            <a:r>
              <a:rPr lang="en" sz="1800" dirty="0">
                <a:solidFill>
                  <a:schemeClr val="bg1">
                    <a:lumMod val="85000"/>
                  </a:schemeClr>
                </a:solidFill>
                <a:ea typeface="Calibri"/>
              </a:rPr>
              <a:t>S</a:t>
            </a:r>
            <a:r>
              <a:rPr lang="en" sz="1800" dirty="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  <a:sym typeface="Calibri"/>
              </a:rPr>
              <a:t>peak directly with the machining companies that manufacture product </a:t>
            </a:r>
          </a:p>
          <a:p>
            <a:pPr marL="514350" indent="-285750"/>
            <a:r>
              <a:rPr lang="en" sz="1800" dirty="0">
                <a:solidFill>
                  <a:schemeClr val="bg1">
                    <a:lumMod val="85000"/>
                  </a:schemeClr>
                </a:solidFill>
                <a:ea typeface="Calibri"/>
              </a:rPr>
              <a:t>A</a:t>
            </a:r>
            <a:r>
              <a:rPr lang="en" sz="1800" dirty="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  <a:sym typeface="Calibri"/>
              </a:rPr>
              <a:t>lternator design and manufacturing methods for cost reduction and reliability improvement is critical</a:t>
            </a:r>
          </a:p>
          <a:p>
            <a:pPr marL="514350" indent="-285750"/>
            <a:r>
              <a:rPr lang="en" sz="1800" dirty="0">
                <a:solidFill>
                  <a:schemeClr val="bg1">
                    <a:lumMod val="85000"/>
                  </a:schemeClr>
                </a:solidFill>
                <a:ea typeface="Calibri"/>
              </a:rPr>
              <a:t>P</a:t>
            </a:r>
            <a:r>
              <a:rPr lang="en" sz="1800" dirty="0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  <a:sym typeface="Calibri"/>
              </a:rPr>
              <a:t>ower electronics manufacturing for small production runs at reasonable cost </a:t>
            </a:r>
          </a:p>
        </p:txBody>
      </p:sp>
    </p:spTree>
    <p:extLst>
      <p:ext uri="{BB962C8B-B14F-4D97-AF65-F5344CB8AC3E}">
        <p14:creationId xmlns:p14="http://schemas.microsoft.com/office/powerpoint/2010/main" val="1568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Barriers/Opportunities</a:t>
            </a:r>
          </a:p>
          <a:p>
            <a:pPr lvl="1"/>
            <a:r>
              <a:rPr lang="en-US" sz="1800" dirty="0"/>
              <a:t> How to lower costs?</a:t>
            </a:r>
          </a:p>
          <a:p>
            <a:pPr lvl="1"/>
            <a:r>
              <a:rPr lang="en-US" sz="1800" dirty="0"/>
              <a:t> If making towers, how to lower </a:t>
            </a:r>
            <a:r>
              <a:rPr lang="en-US" sz="1800" dirty="0" err="1"/>
              <a:t>fixturing</a:t>
            </a:r>
            <a:r>
              <a:rPr lang="en-US" sz="1800" dirty="0"/>
              <a:t> costs</a:t>
            </a:r>
            <a:r>
              <a:rPr lang="en-US" sz="1800" dirty="0" smtClean="0"/>
              <a:t>? (most source towers)</a:t>
            </a:r>
            <a:endParaRPr lang="en-US" sz="1800" dirty="0"/>
          </a:p>
          <a:p>
            <a:pPr lvl="1"/>
            <a:r>
              <a:rPr lang="en-US" sz="1800" dirty="0"/>
              <a:t> How to create foundations that are manufactured solutions and less time consuming?</a:t>
            </a:r>
          </a:p>
          <a:p>
            <a:pPr lvl="1"/>
            <a:r>
              <a:rPr lang="en-US" sz="1800" dirty="0"/>
              <a:t> Is there a possibility of using AL tower given the problem of buckling?</a:t>
            </a:r>
          </a:p>
          <a:p>
            <a:pPr lvl="1"/>
            <a:r>
              <a:rPr lang="en-US" sz="1800" dirty="0"/>
              <a:t> Are there advantages for welded on-site towers? </a:t>
            </a:r>
            <a:endParaRPr lang="en-US" sz="1800" dirty="0" smtClean="0"/>
          </a:p>
          <a:p>
            <a:pPr lvl="1"/>
            <a:r>
              <a:rPr lang="en-US" sz="1800" dirty="0" smtClean="0"/>
              <a:t>Is </a:t>
            </a:r>
            <a:r>
              <a:rPr lang="en-US" sz="1800" dirty="0"/>
              <a:t>there a way to reduce the flanges from tower since they are expensive to make?</a:t>
            </a:r>
          </a:p>
          <a:p>
            <a:pPr lvl="1"/>
            <a:r>
              <a:rPr lang="en-US" sz="1800" dirty="0"/>
              <a:t> Should the industry consider slip-fit, nested towers?  Is anyone manufacturing these for 50m and less?  Is 50m the max Endurance tower height?</a:t>
            </a:r>
          </a:p>
          <a:p>
            <a:pPr lvl="1"/>
            <a:r>
              <a:rPr lang="en-US" sz="1800" dirty="0"/>
              <a:t> What is the latest in coating towers for galvanic protection?</a:t>
            </a:r>
          </a:p>
          <a:p>
            <a:pPr lvl="1"/>
            <a:r>
              <a:rPr lang="en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Is there a better dynamic simulation capability for monopole towers?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3600" y="2971800"/>
          <a:ext cx="7924800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0359"/>
                <a:gridCol w="2900140"/>
                <a:gridCol w="2394301"/>
              </a:tblGrid>
              <a:tr h="53340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</a:rPr>
                        <a:t>SSL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</a:rPr>
                        <a:t>Self supporting lattice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</a:rPr>
                        <a:t>GL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</a:rPr>
                        <a:t>Guyed lattice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</a:rPr>
                        <a:t>SSM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</a:rPr>
                        <a:t>Self supporting monopole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</a:rPr>
                        <a:t>GMP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</a:rPr>
                        <a:t>Guyed monopole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53340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</a:rPr>
                        <a:t>TMP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</a:rPr>
                        <a:t>Tilting monopole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53340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</a:rPr>
                        <a:t>GTU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</a:rPr>
                        <a:t>Guyed tilt up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057400" y="1606136"/>
            <a:ext cx="82296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3200" dirty="0"/>
              <a:t>SMART Wind Support Structure info from OEM Steering Group</a:t>
            </a:r>
            <a:endParaRPr lang="en-US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905135"/>
              </p:ext>
            </p:extLst>
          </p:nvPr>
        </p:nvGraphicFramePr>
        <p:xfrm>
          <a:off x="1231487" y="1543838"/>
          <a:ext cx="10783532" cy="5232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4035"/>
                <a:gridCol w="1344035"/>
                <a:gridCol w="1187752"/>
                <a:gridCol w="1326762"/>
                <a:gridCol w="1611356"/>
                <a:gridCol w="1250265"/>
                <a:gridCol w="1111258"/>
                <a:gridCol w="1608069"/>
              </a:tblGrid>
              <a:tr h="424696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effectLst/>
                        </a:rPr>
                        <a:t>OEM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 err="1">
                          <a:effectLst/>
                        </a:rPr>
                        <a:t>Bergey</a:t>
                      </a: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1300" u="none" strike="noStrike" dirty="0" err="1">
                          <a:effectLst/>
                        </a:rPr>
                        <a:t>Windpower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Endurance Windpower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Eocycle Technologies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Pika Energy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Primus Windpower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Ventera Wind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 err="1">
                          <a:effectLst/>
                        </a:rPr>
                        <a:t>Xzeres</a:t>
                      </a:r>
                      <a:r>
                        <a:rPr lang="en-US" sz="1300" u="none" strike="noStrike" dirty="0">
                          <a:effectLst/>
                        </a:rPr>
                        <a:t> Wind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</a:tr>
              <a:tr h="41087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effectLst/>
                        </a:rPr>
                        <a:t>Website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bergey.com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endurancewindpower.com</a:t>
                      </a:r>
                      <a:br>
                        <a:rPr lang="en-US" sz="1300" u="none" strike="noStrike">
                          <a:effectLst/>
                        </a:rPr>
                      </a:b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eocycle.com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effectLst/>
                        </a:rPr>
                        <a:t>www.pika-energy.com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www.primuswindpower.com</a:t>
                      </a:r>
                      <a:br>
                        <a:rPr lang="en-US" sz="1300" u="none" strike="noStrike">
                          <a:effectLst/>
                        </a:rPr>
                      </a:b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www.venterawind.com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www.xzeres.com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</a:tr>
              <a:tr h="523463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Turbines (Tower Top Weight)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Excel 6 (800 lb), Excel 10 (1,200 lb)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E3120 (8,900 lb), E4660 (14,300 lb)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Eocycle 25 (4,960 lb)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T701 (93 lb)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Air series (13 lb)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VT10 (580 lb)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u="none" strike="noStrike">
                          <a:effectLst/>
                        </a:rPr>
                        <a:t>442SR (2,300 lb), Skystream (170 lb)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</a:tr>
              <a:tr h="18173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Year in business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37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13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</a:tr>
              <a:tr h="18173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Year 1st turbine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1980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2009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2010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2013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1995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2007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effectLst/>
                        </a:rPr>
                        <a:t>2010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</a:tr>
              <a:tr h="325930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Top Towers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120' SSL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24 m SSM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60-120' SSM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60-100' GTU (Bergey)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Customer supplied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70-90' TMP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442SR: 60' TMP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</a:tr>
              <a:tr h="181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100' SSL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36 m SSM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60-120' GMP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42-63' GTU kits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27-45' GTU kit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80-120' SSM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</a:tr>
              <a:tr h="181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140' GL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Legacy SSL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60-120' GTU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Fiberglass SSM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Monopole TBD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80-140' SSL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</a:tr>
              <a:tr h="363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80' SSL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effectLst/>
                        </a:rPr>
                        <a:t>42 m SSM (Nova Scotia)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 SSM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effectLst/>
                        </a:rPr>
                        <a:t>SS: 45-60' SSM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</a:tr>
              <a:tr h="363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100' GL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30 m SSM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Retrofit existing tower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45' TMP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</a:tr>
              <a:tr h="35556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Top Foundations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SSL: spread, anchor to rock, pier/pad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pier/pad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pier/pad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pier/pad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pier/pad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</a:tr>
              <a:tr h="363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GL: guy anchors, base pad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limited precast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pad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pier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</a:tr>
              <a:tr h="181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SMarT (SS)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</a:tr>
              <a:tr h="545193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Misc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Arctic option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Very interested in finding US manufacturer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 dirty="0">
                          <a:effectLst/>
                        </a:rPr>
                        <a:t>Very interested in finding US manufacturer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1" marR="7111" marT="7111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-5400000">
            <a:off x="-1835715" y="3905476"/>
            <a:ext cx="5094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b="1" dirty="0"/>
              <a:t>SMART Wind Support Structure info from OEM Steering group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2491"/>
          </a:xfrm>
        </p:spPr>
        <p:txBody>
          <a:bodyPr>
            <a:normAutofit fontScale="85000" lnSpcReduction="20000"/>
          </a:bodyPr>
          <a:lstStyle/>
          <a:p>
            <a:r>
              <a:rPr lang="en" dirty="0" smtClean="0">
                <a:ea typeface="Calibri"/>
                <a:cs typeface="Calibri"/>
                <a:sym typeface="Calibri"/>
              </a:rPr>
              <a:t>Research</a:t>
            </a:r>
          </a:p>
          <a:p>
            <a:pPr lvl="1"/>
            <a:r>
              <a:rPr lang="en" dirty="0" smtClean="0">
                <a:ea typeface="Calibri"/>
                <a:cs typeface="Calibri"/>
                <a:sym typeface="Calibri"/>
              </a:rPr>
              <a:t>Absence of dynamic aspects of design and loads analysis, particularly for monopole towers </a:t>
            </a:r>
          </a:p>
          <a:p>
            <a:pPr lvl="1"/>
            <a:r>
              <a:rPr lang="en" dirty="0" smtClean="0">
                <a:ea typeface="Calibri"/>
                <a:cs typeface="Calibri"/>
                <a:sym typeface="Calibri"/>
              </a:rPr>
              <a:t>Co-design a foundation that can be produced with cheap steele and used by multiple OEMs</a:t>
            </a:r>
          </a:p>
          <a:p>
            <a:pPr lvl="2"/>
            <a:r>
              <a:rPr lang="en" dirty="0" smtClean="0">
                <a:ea typeface="Calibri"/>
                <a:cs typeface="Calibri"/>
                <a:sym typeface="Calibri"/>
              </a:rPr>
              <a:t>Foundation are cross-OEM, near-term solutions to lower cost.</a:t>
            </a:r>
          </a:p>
          <a:p>
            <a:r>
              <a:rPr lang="en" dirty="0" smtClean="0">
                <a:ea typeface="Calibri"/>
                <a:cs typeface="Calibri"/>
                <a:sym typeface="Calibri"/>
              </a:rPr>
              <a:t>Manufacturing</a:t>
            </a:r>
          </a:p>
          <a:p>
            <a:pPr lvl="1"/>
            <a:r>
              <a:rPr lang="en" dirty="0" smtClean="0">
                <a:ea typeface="Calibri"/>
                <a:cs typeface="Calibri"/>
                <a:sym typeface="Calibri"/>
              </a:rPr>
              <a:t>Manufactured </a:t>
            </a:r>
            <a:r>
              <a:rPr lang="en" dirty="0">
                <a:ea typeface="Calibri"/>
                <a:cs typeface="Calibri"/>
                <a:sym typeface="Calibri"/>
              </a:rPr>
              <a:t>solutions for foundations, save site logistics cost and </a:t>
            </a:r>
            <a:r>
              <a:rPr lang="en" dirty="0" smtClean="0">
                <a:ea typeface="Calibri"/>
                <a:cs typeface="Calibri"/>
                <a:sym typeface="Calibri"/>
              </a:rPr>
              <a:t>complexity</a:t>
            </a:r>
            <a:endParaRPr lang="en" dirty="0">
              <a:ea typeface="Calibri"/>
              <a:cs typeface="Calibri"/>
              <a:sym typeface="Calibri"/>
            </a:endParaRPr>
          </a:p>
          <a:p>
            <a:pPr lvl="1"/>
            <a:r>
              <a:rPr lang="en" dirty="0" smtClean="0">
                <a:ea typeface="Calibri"/>
                <a:cs typeface="Calibri"/>
                <a:sym typeface="Calibri"/>
              </a:rPr>
              <a:t>F</a:t>
            </a:r>
            <a:r>
              <a:rPr lang="en-US" dirty="0" err="1" smtClean="0">
                <a:ea typeface="Calibri"/>
                <a:cs typeface="Calibri"/>
                <a:sym typeface="Calibri"/>
              </a:rPr>
              <a:t>i</a:t>
            </a:r>
            <a:r>
              <a:rPr lang="en" dirty="0" smtClean="0">
                <a:ea typeface="Calibri"/>
                <a:cs typeface="Calibri"/>
                <a:sym typeface="Calibri"/>
              </a:rPr>
              <a:t>nd small batch/tailored galvanizing partner</a:t>
            </a:r>
          </a:p>
          <a:p>
            <a:pPr lvl="2"/>
            <a:r>
              <a:rPr lang="en-US" dirty="0" smtClean="0">
                <a:ea typeface="Calibri"/>
                <a:cs typeface="Calibri"/>
                <a:sym typeface="Calibri"/>
              </a:rPr>
              <a:t>A</a:t>
            </a:r>
            <a:r>
              <a:rPr lang="en" dirty="0" smtClean="0">
                <a:ea typeface="Calibri"/>
                <a:cs typeface="Calibri"/>
                <a:sym typeface="Calibri"/>
              </a:rPr>
              <a:t>lternatives to expensive Navy spec organic zinc paint?</a:t>
            </a:r>
          </a:p>
          <a:p>
            <a:pPr lvl="1"/>
            <a:r>
              <a:rPr lang="en" dirty="0" smtClean="0">
                <a:ea typeface="Calibri"/>
                <a:cs typeface="Calibri"/>
                <a:sym typeface="Calibri"/>
              </a:rPr>
              <a:t>Find out about robotic welding</a:t>
            </a:r>
          </a:p>
          <a:p>
            <a:pPr lvl="1"/>
            <a:r>
              <a:rPr lang="en" dirty="0" smtClean="0">
                <a:ea typeface="Calibri"/>
                <a:cs typeface="Calibri"/>
                <a:sym typeface="Calibri"/>
              </a:rPr>
              <a:t>How to get high quality, repeatable tower welds?</a:t>
            </a:r>
          </a:p>
          <a:p>
            <a:pPr lvl="2"/>
            <a:r>
              <a:rPr lang="en" dirty="0" smtClean="0">
                <a:ea typeface="Calibri"/>
                <a:cs typeface="Calibri"/>
                <a:sym typeface="Calibri"/>
              </a:rPr>
              <a:t>Need fixturing?</a:t>
            </a:r>
          </a:p>
          <a:p>
            <a:pPr lvl="1"/>
            <a:r>
              <a:rPr lang="en" dirty="0" smtClean="0">
                <a:ea typeface="Calibri"/>
                <a:cs typeface="Calibri"/>
                <a:sym typeface="Calibri"/>
              </a:rPr>
              <a:t>How to bring tower manufacturing back to US? 65% discount in China – </a:t>
            </a:r>
            <a:r>
              <a:rPr lang="en" i="1" dirty="0" smtClean="0">
                <a:ea typeface="Calibri"/>
                <a:cs typeface="Calibri"/>
                <a:sym typeface="Calibri"/>
              </a:rPr>
              <a:t>seems very unlikely</a:t>
            </a:r>
          </a:p>
          <a:p>
            <a:pPr lvl="1"/>
            <a:r>
              <a:rPr lang="en" dirty="0" smtClean="0">
                <a:ea typeface="Calibri"/>
                <a:cs typeface="Calibri"/>
                <a:sym typeface="Calibri"/>
              </a:rPr>
              <a:t>Explore slip-fit, tapered compared to mechanically coupled towers</a:t>
            </a:r>
          </a:p>
          <a:p>
            <a:pPr lvl="1"/>
            <a:r>
              <a:rPr lang="en" dirty="0" smtClean="0">
                <a:ea typeface="Calibri"/>
                <a:cs typeface="Calibri"/>
                <a:sym typeface="Calibri"/>
              </a:rPr>
              <a:t>General OEM interest in monopole towers but no solid US supply?</a:t>
            </a:r>
          </a:p>
          <a:p>
            <a:pPr marL="457200" lvl="1" indent="0">
              <a:buNone/>
            </a:pPr>
            <a:endParaRPr lang="en" dirty="0" smtClean="0">
              <a:ea typeface="Calibri"/>
              <a:cs typeface="Calibri"/>
              <a:sym typeface="Calibri"/>
            </a:endParaRPr>
          </a:p>
          <a:p>
            <a:r>
              <a:rPr lang="en" dirty="0" smtClean="0">
                <a:ea typeface="Calibri"/>
                <a:cs typeface="Calibri"/>
                <a:sym typeface="Calibri"/>
              </a:rPr>
              <a:t>OEMs merge to develop monopole tower supply?</a:t>
            </a:r>
          </a:p>
          <a:p>
            <a:endParaRPr lang="en" dirty="0" smtClean="0">
              <a:ea typeface="Calibri"/>
              <a:cs typeface="Calibri"/>
              <a:sym typeface="Calibri"/>
            </a:endParaRPr>
          </a:p>
          <a:p>
            <a:endParaRPr lang="en" dirty="0"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2491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Calibri"/>
                <a:cs typeface="Calibri"/>
                <a:sym typeface="Calibri"/>
              </a:rPr>
              <a:t>Other U.S. Tower Manufacturers</a:t>
            </a:r>
          </a:p>
          <a:p>
            <a:pPr lvl="1"/>
            <a:r>
              <a:rPr lang="en-US" dirty="0" err="1" smtClean="0">
                <a:ea typeface="Calibri"/>
                <a:cs typeface="Calibri"/>
                <a:sym typeface="Calibri"/>
              </a:rPr>
              <a:t>Rohn</a:t>
            </a:r>
            <a:r>
              <a:rPr lang="en-US" dirty="0" smtClean="0">
                <a:ea typeface="Calibri"/>
                <a:cs typeface="Calibri"/>
                <a:sym typeface="Calibri"/>
              </a:rPr>
              <a:t> Products – Jeff </a:t>
            </a:r>
            <a:r>
              <a:rPr lang="en-US" dirty="0" err="1" smtClean="0">
                <a:ea typeface="Calibri"/>
                <a:cs typeface="Calibri"/>
                <a:sym typeface="Calibri"/>
              </a:rPr>
              <a:t>Ahrends</a:t>
            </a:r>
            <a:r>
              <a:rPr lang="en-US" dirty="0" smtClean="0">
                <a:ea typeface="Calibri"/>
                <a:cs typeface="Calibri"/>
                <a:sym typeface="Calibri"/>
              </a:rPr>
              <a:t> 309-453-1701</a:t>
            </a:r>
          </a:p>
          <a:p>
            <a:pPr lvl="1"/>
            <a:r>
              <a:rPr lang="en-US" dirty="0" err="1" smtClean="0">
                <a:ea typeface="Calibri"/>
                <a:cs typeface="Calibri"/>
                <a:sym typeface="Calibri"/>
              </a:rPr>
              <a:t>Swager</a:t>
            </a:r>
            <a:r>
              <a:rPr lang="en-US" dirty="0" smtClean="0">
                <a:ea typeface="Calibri"/>
                <a:cs typeface="Calibri"/>
                <a:sym typeface="Calibri"/>
              </a:rPr>
              <a:t> Telecommunications – Tim </a:t>
            </a:r>
            <a:r>
              <a:rPr lang="en-US" dirty="0" err="1" smtClean="0">
                <a:ea typeface="Calibri"/>
                <a:cs typeface="Calibri"/>
                <a:sym typeface="Calibri"/>
              </a:rPr>
              <a:t>Swager</a:t>
            </a:r>
            <a:r>
              <a:rPr lang="en-US" dirty="0" smtClean="0"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260-495-2515</a:t>
            </a:r>
            <a:endParaRPr lang="en-US" dirty="0" smtClean="0">
              <a:ea typeface="Calibri"/>
              <a:cs typeface="Calibri"/>
              <a:sym typeface="Calibri"/>
            </a:endParaRPr>
          </a:p>
          <a:p>
            <a:pPr lvl="1"/>
            <a:r>
              <a:rPr lang="en-US" dirty="0" err="1" smtClean="0">
                <a:ea typeface="Calibri"/>
                <a:cs typeface="Calibri"/>
                <a:sym typeface="Calibri"/>
              </a:rPr>
              <a:t>Ventower</a:t>
            </a:r>
            <a:r>
              <a:rPr lang="en-US" dirty="0" smtClean="0">
                <a:ea typeface="Calibri"/>
                <a:cs typeface="Calibri"/>
                <a:sym typeface="Calibri"/>
              </a:rPr>
              <a:t> – Scott </a:t>
            </a:r>
            <a:r>
              <a:rPr lang="en-US" dirty="0" err="1" smtClean="0">
                <a:ea typeface="Calibri"/>
                <a:cs typeface="Calibri"/>
                <a:sym typeface="Calibri"/>
              </a:rPr>
              <a:t>Viciana</a:t>
            </a:r>
            <a:r>
              <a:rPr lang="en-US" dirty="0" smtClean="0"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757-477-8103</a:t>
            </a:r>
            <a:endParaRPr lang="en-US" dirty="0" smtClean="0">
              <a:ea typeface="Calibri"/>
              <a:cs typeface="Calibri"/>
              <a:sym typeface="Calibri"/>
            </a:endParaRPr>
          </a:p>
          <a:p>
            <a:pPr lvl="1"/>
            <a:r>
              <a:rPr lang="en-US" dirty="0" smtClean="0">
                <a:ea typeface="Calibri"/>
                <a:cs typeface="Calibri"/>
                <a:sym typeface="Calibri"/>
              </a:rPr>
              <a:t>National Poles – John Van </a:t>
            </a:r>
            <a:r>
              <a:rPr lang="en-US" dirty="0" err="1" smtClean="0">
                <a:ea typeface="Calibri"/>
                <a:cs typeface="Calibri"/>
                <a:sym typeface="Calibri"/>
              </a:rPr>
              <a:t>Haren</a:t>
            </a:r>
            <a:r>
              <a:rPr lang="en-US" dirty="0" smtClean="0"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734-461-2848</a:t>
            </a:r>
            <a:endParaRPr lang="en-US" dirty="0" smtClean="0">
              <a:ea typeface="Calibri"/>
              <a:cs typeface="Calibri"/>
              <a:sym typeface="Calibri"/>
            </a:endParaRPr>
          </a:p>
          <a:p>
            <a:pPr lvl="1"/>
            <a:r>
              <a:rPr lang="en-US" dirty="0" err="1" smtClean="0">
                <a:ea typeface="Calibri"/>
                <a:cs typeface="Calibri"/>
                <a:sym typeface="Calibri"/>
              </a:rPr>
              <a:t>Nello</a:t>
            </a:r>
            <a:r>
              <a:rPr lang="en-US" dirty="0" smtClean="0">
                <a:ea typeface="Calibri"/>
                <a:cs typeface="Calibri"/>
                <a:sym typeface="Calibri"/>
              </a:rPr>
              <a:t> Corporation – no response</a:t>
            </a:r>
          </a:p>
          <a:p>
            <a:pPr lvl="1"/>
            <a:r>
              <a:rPr lang="en" dirty="0" smtClean="0">
                <a:ea typeface="Calibri"/>
                <a:cs typeface="Calibri"/>
                <a:sym typeface="Calibri"/>
              </a:rPr>
              <a:t>Trinity Structural Towers – no response</a:t>
            </a:r>
          </a:p>
          <a:p>
            <a:pPr lvl="1"/>
            <a:r>
              <a:rPr lang="en" dirty="0" smtClean="0">
                <a:ea typeface="Calibri"/>
                <a:cs typeface="Calibri"/>
                <a:sym typeface="Calibri"/>
              </a:rPr>
              <a:t>Sabre Industries – no response</a:t>
            </a:r>
          </a:p>
          <a:p>
            <a:pPr lvl="1"/>
            <a:r>
              <a:rPr lang="en" dirty="0" smtClean="0">
                <a:ea typeface="Calibri"/>
                <a:cs typeface="Calibri"/>
                <a:sym typeface="Calibri"/>
              </a:rPr>
              <a:t>Valmont/China became ARE – Called US rep no response</a:t>
            </a:r>
          </a:p>
          <a:p>
            <a:pPr lvl="1"/>
            <a:endParaRPr lang="en" dirty="0" smtClean="0">
              <a:ea typeface="Calibri"/>
              <a:cs typeface="Calibri"/>
              <a:sym typeface="Calibri"/>
            </a:endParaRPr>
          </a:p>
          <a:p>
            <a:endParaRPr lang="en" dirty="0" smtClean="0">
              <a:ea typeface="Calibri"/>
              <a:cs typeface="Calibri"/>
              <a:sym typeface="Calibri"/>
            </a:endParaRPr>
          </a:p>
          <a:p>
            <a:endParaRPr lang="en" dirty="0"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600201"/>
            <a:ext cx="8839200" cy="936171"/>
          </a:xfrm>
        </p:spPr>
        <p:txBody>
          <a:bodyPr/>
          <a:lstStyle/>
          <a:p>
            <a:pPr marL="203200" indent="0">
              <a:buNone/>
            </a:pPr>
            <a:r>
              <a:rPr lang="en-US" sz="1800" b="1" dirty="0"/>
              <a:t>Reminder: Although we are trying to focus on issues through subgroups, </a:t>
            </a:r>
          </a:p>
          <a:p>
            <a:pPr marL="203200" indent="0">
              <a:buNone/>
            </a:pPr>
            <a:r>
              <a:rPr lang="en-US" sz="2400" b="1" dirty="0"/>
              <a:t>this is a complete wind turbine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4456" y="2592973"/>
            <a:ext cx="2160293" cy="4265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4357" y="2592974"/>
            <a:ext cx="2143643" cy="4265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5760" y="2592973"/>
            <a:ext cx="2224166" cy="4265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1" y="2592975"/>
            <a:ext cx="2666141" cy="426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dirty="0"/>
              <a:t>Focus on </a:t>
            </a:r>
            <a:r>
              <a:rPr lang="en-US" dirty="0">
                <a:solidFill>
                  <a:srgbClr val="3B3B3D"/>
                </a:solidFill>
                <a:latin typeface="Arial" panose="020B0604020202020204" pitchFamily="34" charset="0"/>
              </a:rPr>
              <a:t>opportunities and gaps that enable:</a:t>
            </a:r>
            <a:endParaRPr lang="en-US" dirty="0"/>
          </a:p>
          <a:p>
            <a:pPr indent="457200"/>
            <a:endParaRPr lang="en-US" b="1" dirty="0">
              <a:latin typeface="Arial" panose="020B0604020202020204" pitchFamily="34" charset="0"/>
            </a:endParaRPr>
          </a:p>
          <a:p>
            <a:pPr indent="457200"/>
            <a:r>
              <a:rPr lang="en-US" b="1" dirty="0">
                <a:latin typeface="Arial" panose="020B0604020202020204" pitchFamily="34" charset="0"/>
              </a:rPr>
              <a:t>Turbines to be more cost competitive</a:t>
            </a:r>
            <a:endParaRPr lang="en-US" dirty="0"/>
          </a:p>
          <a:p>
            <a:pPr indent="457200"/>
            <a:r>
              <a:rPr lang="en-US" b="1" dirty="0">
                <a:latin typeface="Arial" panose="020B0604020202020204" pitchFamily="34" charset="0"/>
              </a:rPr>
              <a:t>Turbines to be more productive</a:t>
            </a:r>
            <a:endParaRPr lang="en-US" dirty="0"/>
          </a:p>
          <a:p>
            <a:pPr indent="457200"/>
            <a:r>
              <a:rPr lang="en-US" b="1" dirty="0">
                <a:latin typeface="Arial" panose="020B0604020202020204" pitchFamily="34" charset="0"/>
              </a:rPr>
              <a:t>Installation costs go down with safe installations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968" y="2235815"/>
            <a:ext cx="5011272" cy="41324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199121" y="4478463"/>
            <a:ext cx="1604955" cy="1889760"/>
            <a:chOff x="7043056" y="3718560"/>
            <a:chExt cx="1604955" cy="18897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5952" y="3897085"/>
              <a:ext cx="1200808" cy="16937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043056" y="3718560"/>
              <a:ext cx="16049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Roadmap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43056" y="3718560"/>
              <a:ext cx="1355405" cy="18897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entagon 2"/>
          <p:cNvSpPr/>
          <p:nvPr/>
        </p:nvSpPr>
        <p:spPr>
          <a:xfrm>
            <a:off x="7634752" y="5105530"/>
            <a:ext cx="335280" cy="42238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563308" y="2081721"/>
            <a:ext cx="2647493" cy="2054850"/>
          </a:xfrm>
        </p:spPr>
        <p:txBody>
          <a:bodyPr/>
          <a:lstStyle/>
          <a:p>
            <a:pPr marL="203200" indent="0">
              <a:buNone/>
            </a:pPr>
            <a:r>
              <a:rPr lang="en-US" sz="1800" b="1" dirty="0"/>
              <a:t>Another reminder</a:t>
            </a:r>
            <a:r>
              <a:rPr lang="en-US" sz="2400" b="1" dirty="0"/>
              <a:t>:</a:t>
            </a:r>
          </a:p>
          <a:p>
            <a:pPr marL="203200" indent="0">
              <a:buNone/>
            </a:pPr>
            <a:r>
              <a:rPr lang="en-US" sz="2400" b="1" dirty="0"/>
              <a:t>Use your notecards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546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600200"/>
            <a:ext cx="9144000" cy="52660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3630" y="6115923"/>
            <a:ext cx="83409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</a:rPr>
              <a:t>OEM Steering Group Member Locations</a:t>
            </a:r>
            <a:endParaRPr lang="en-US" sz="3200" dirty="0"/>
          </a:p>
          <a:p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40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424354"/>
            <a:ext cx="841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</a:rPr>
              <a:t>Support Structure supply chain</a:t>
            </a:r>
            <a:endParaRPr lang="en-US" sz="3600" dirty="0"/>
          </a:p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177402"/>
            <a:ext cx="9144000" cy="468059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768822" y="4664597"/>
          <a:ext cx="3892550" cy="19964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07618"/>
                <a:gridCol w="1192466"/>
                <a:gridCol w="1192466"/>
              </a:tblGrid>
              <a:tr h="103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Part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Sourced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Manufactured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Tower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Norman, OK, USA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Norman, OK, USA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Tower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Asia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Asia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Tower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USA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USA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Tower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USA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China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Tower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USA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Mexico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Towers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Texas, 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Texas, 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Towers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Michigan, 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Michigan, 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Towers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Norman, OK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Norman, OK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Turbine base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Canada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Canada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Turbine base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Asia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Asia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4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 idx="4294967295"/>
          </p:nvPr>
        </p:nvSpPr>
        <p:spPr>
          <a:xfrm>
            <a:off x="6828851" y="1997400"/>
            <a:ext cx="3565799" cy="39189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Burgundy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text for OEMs indicating interest in Support Structure</a:t>
            </a:r>
            <a:endParaRPr lang="en"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3456939" y="1605776"/>
            <a:ext cx="3279299" cy="501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480"/>
              </a:spcBef>
            </a:pPr>
            <a:r>
              <a:rPr lang="en" dirty="0">
                <a:solidFill>
                  <a:schemeClr val="dk1"/>
                </a:solidFill>
              </a:rPr>
              <a:t>Aeronautica Windpower</a:t>
            </a:r>
          </a:p>
          <a:p>
            <a:pPr algn="ctr">
              <a:lnSpc>
                <a:spcPct val="150000"/>
              </a:lnSpc>
              <a:spcBef>
                <a:spcPts val="480"/>
              </a:spcBef>
            </a:pPr>
            <a:r>
              <a:rPr lang="en" b="1" dirty="0">
                <a:solidFill>
                  <a:srgbClr val="C00000"/>
                </a:solidFill>
              </a:rPr>
              <a:t>Bergey Windpower</a:t>
            </a:r>
          </a:p>
          <a:p>
            <a:pPr algn="ctr">
              <a:lnSpc>
                <a:spcPct val="150000"/>
              </a:lnSpc>
              <a:spcBef>
                <a:spcPts val="480"/>
              </a:spcBef>
            </a:pPr>
            <a:r>
              <a:rPr lang="en" dirty="0">
                <a:solidFill>
                  <a:schemeClr val="dk1"/>
                </a:solidFill>
              </a:rPr>
              <a:t>Black Island Wind Turbines </a:t>
            </a:r>
          </a:p>
          <a:p>
            <a:pPr algn="ctr">
              <a:lnSpc>
                <a:spcPct val="150000"/>
              </a:lnSpc>
              <a:spcBef>
                <a:spcPts val="480"/>
              </a:spcBef>
            </a:pPr>
            <a:r>
              <a:rPr lang="en" dirty="0">
                <a:solidFill>
                  <a:schemeClr val="dk1"/>
                </a:solidFill>
              </a:rPr>
              <a:t>Dakota Turbines</a:t>
            </a:r>
          </a:p>
          <a:p>
            <a:pPr algn="ctr">
              <a:lnSpc>
                <a:spcPct val="150000"/>
              </a:lnSpc>
              <a:spcBef>
                <a:spcPts val="480"/>
              </a:spcBef>
            </a:pPr>
            <a:r>
              <a:rPr lang="en" b="1" dirty="0">
                <a:solidFill>
                  <a:srgbClr val="C00000"/>
                </a:solidFill>
              </a:rPr>
              <a:t>Endurance Wind Power</a:t>
            </a:r>
          </a:p>
          <a:p>
            <a:pPr algn="ctr">
              <a:lnSpc>
                <a:spcPct val="150000"/>
              </a:lnSpc>
              <a:spcBef>
                <a:spcPts val="480"/>
              </a:spcBef>
            </a:pPr>
            <a:r>
              <a:rPr lang="en" dirty="0"/>
              <a:t>Eocycle Technologies</a:t>
            </a:r>
          </a:p>
          <a:p>
            <a:pPr algn="ctr">
              <a:lnSpc>
                <a:spcPct val="150000"/>
              </a:lnSpc>
              <a:spcBef>
                <a:spcPts val="480"/>
              </a:spcBef>
            </a:pPr>
            <a:r>
              <a:rPr lang="en" dirty="0">
                <a:solidFill>
                  <a:schemeClr val="dk1"/>
                </a:solidFill>
              </a:rPr>
              <a:t>Northern Power Systems</a:t>
            </a:r>
          </a:p>
          <a:p>
            <a:pPr algn="ctr">
              <a:lnSpc>
                <a:spcPct val="150000"/>
              </a:lnSpc>
              <a:spcBef>
                <a:spcPts val="480"/>
              </a:spcBef>
            </a:pPr>
            <a:r>
              <a:rPr lang="en" b="1" dirty="0">
                <a:solidFill>
                  <a:srgbClr val="C00000"/>
                </a:solidFill>
              </a:rPr>
              <a:t>Pika Energy</a:t>
            </a:r>
          </a:p>
          <a:p>
            <a:pPr algn="ctr">
              <a:lnSpc>
                <a:spcPct val="150000"/>
              </a:lnSpc>
              <a:spcBef>
                <a:spcPts val="480"/>
              </a:spcBef>
            </a:pPr>
            <a:r>
              <a:rPr lang="en" b="1" dirty="0">
                <a:solidFill>
                  <a:srgbClr val="C00000"/>
                </a:solidFill>
              </a:rPr>
              <a:t>Primus Windpower</a:t>
            </a:r>
          </a:p>
          <a:p>
            <a:pPr algn="ctr">
              <a:lnSpc>
                <a:spcPct val="150000"/>
              </a:lnSpc>
              <a:spcBef>
                <a:spcPts val="480"/>
              </a:spcBef>
            </a:pPr>
            <a:r>
              <a:rPr lang="en" b="1" dirty="0">
                <a:solidFill>
                  <a:srgbClr val="C00000"/>
                </a:solidFill>
              </a:rPr>
              <a:t>Ventera Wind</a:t>
            </a:r>
          </a:p>
          <a:p>
            <a:pPr algn="ctr">
              <a:lnSpc>
                <a:spcPct val="150000"/>
              </a:lnSpc>
              <a:spcBef>
                <a:spcPts val="480"/>
              </a:spcBef>
            </a:pPr>
            <a:r>
              <a:rPr lang="en" b="1" dirty="0">
                <a:solidFill>
                  <a:srgbClr val="C00000"/>
                </a:solidFill>
              </a:rPr>
              <a:t>Xzeres Wind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425" y="1479250"/>
            <a:ext cx="1220550" cy="3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1560" y="1890550"/>
            <a:ext cx="631864" cy="5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4396" y="2972125"/>
            <a:ext cx="1254599" cy="3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9751" y="3429850"/>
            <a:ext cx="1183883" cy="3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9525" y="2417100"/>
            <a:ext cx="864352" cy="4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8">
            <a:alphaModFix/>
          </a:blip>
          <a:srcRect l="823"/>
          <a:stretch/>
        </p:blipFill>
        <p:spPr>
          <a:xfrm>
            <a:off x="2276062" y="3862399"/>
            <a:ext cx="1031274" cy="44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59137" y="4327351"/>
            <a:ext cx="465120" cy="48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74111" y="4912976"/>
            <a:ext cx="835149" cy="28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08525" y="5415951"/>
            <a:ext cx="1766324" cy="17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64400" y="5806880"/>
            <a:ext cx="1254600" cy="30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59525" y="6206912"/>
            <a:ext cx="864350" cy="411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5962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5406" y="1452401"/>
            <a:ext cx="3902350" cy="49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873926" y="1171075"/>
            <a:ext cx="4267199" cy="9414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l">
              <a:buSzPct val="25000"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Bergey Windpower Company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Mike Bergey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1864025" y="2040800"/>
            <a:ext cx="4724700" cy="473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  <a:p>
            <a:pPr marL="457200" indent="-35560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Turbines: Excel 10 &amp; 6, both AWEA certified by SWCC</a:t>
            </a:r>
          </a:p>
          <a:p>
            <a:pPr marL="457200" indent="-35560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business 37 yrs, first turbine in 1980</a:t>
            </a:r>
          </a:p>
          <a:p>
            <a:pPr marL="457200" indent="-35560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Opportunities in blade material advances, process improvements, automation</a:t>
            </a:r>
          </a:p>
          <a:p>
            <a:pPr marL="457200" indent="-35560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Manufactured in Norman, OK</a:t>
            </a:r>
          </a:p>
          <a:p>
            <a:pPr marL="914400" lvl="1" indent="-355600"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Interested in bringing some components currently produced by vendors in-house</a:t>
            </a:r>
          </a:p>
          <a:p>
            <a:pPr marL="457200" indent="-35560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Subgroups: Mechanical, Electrical, Composites, Support Structures</a:t>
            </a:r>
          </a:p>
          <a:p>
            <a:pPr marL="342900" indent="-215900">
              <a:buClr>
                <a:schemeClr val="dk1"/>
              </a:buClr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7685225" y="2943101"/>
            <a:ext cx="3506700" cy="56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www.bergey.com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451" y="1261124"/>
            <a:ext cx="1904249" cy="1586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9311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987</Words>
  <Application>Microsoft Office PowerPoint</Application>
  <PresentationFormat>Custom</PresentationFormat>
  <Paragraphs>259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SMART Wind Consortium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Burgundy text for OEMs indicating interest in Support Structure  </vt:lpstr>
      <vt:lpstr>Bergey Windpower Company Contact: Mike Bergey</vt:lpstr>
      <vt:lpstr>Bergey Excel 10 exploded view</vt:lpstr>
      <vt:lpstr>Endurance E3120 </vt:lpstr>
      <vt:lpstr>Eocycle 25 Top Level BOM</vt:lpstr>
      <vt:lpstr>Pika T701 BOM</vt:lpstr>
      <vt:lpstr>Interested in monopole towers that can incorporate solar panels</vt:lpstr>
      <vt:lpstr>Ventera Wind VT10</vt:lpstr>
      <vt:lpstr>PowerPoint Presentation</vt:lpstr>
      <vt:lpstr>PowerPoint Presentation</vt:lpstr>
      <vt:lpstr>SMART Wind Support Structure info from OEM Steering Group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Trudy Forsyth</dc:creator>
  <cp:lastModifiedBy>NREL</cp:lastModifiedBy>
  <cp:revision>10</cp:revision>
  <dcterms:created xsi:type="dcterms:W3CDTF">2015-01-12T23:37:58Z</dcterms:created>
  <dcterms:modified xsi:type="dcterms:W3CDTF">2015-01-13T22:26:53Z</dcterms:modified>
</cp:coreProperties>
</file>