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31.xml" ContentType="application/vnd.openxmlformats-officedocument.presentationml.notesSlide+xml"/>
  <Override PartName="/ppt/charts/chart4.xml" ContentType="application/vnd.openxmlformats-officedocument.drawingml.chart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  <p:sldMasterId id="2147483674" r:id="rId2"/>
    <p:sldMasterId id="2147483682" r:id="rId3"/>
    <p:sldMasterId id="2147483729" r:id="rId4"/>
  </p:sldMasterIdLst>
  <p:notesMasterIdLst>
    <p:notesMasterId r:id="rId82"/>
  </p:notesMasterIdLst>
  <p:sldIdLst>
    <p:sldId id="364" r:id="rId5"/>
    <p:sldId id="257" r:id="rId6"/>
    <p:sldId id="333" r:id="rId7"/>
    <p:sldId id="334" r:id="rId8"/>
    <p:sldId id="335" r:id="rId9"/>
    <p:sldId id="336" r:id="rId10"/>
    <p:sldId id="337" r:id="rId11"/>
    <p:sldId id="338" r:id="rId12"/>
    <p:sldId id="339" r:id="rId13"/>
    <p:sldId id="340" r:id="rId14"/>
    <p:sldId id="341" r:id="rId15"/>
    <p:sldId id="342" r:id="rId16"/>
    <p:sldId id="343" r:id="rId17"/>
    <p:sldId id="344" r:id="rId18"/>
    <p:sldId id="345" r:id="rId19"/>
    <p:sldId id="346" r:id="rId20"/>
    <p:sldId id="347" r:id="rId21"/>
    <p:sldId id="348" r:id="rId22"/>
    <p:sldId id="349" r:id="rId23"/>
    <p:sldId id="350" r:id="rId24"/>
    <p:sldId id="351" r:id="rId25"/>
    <p:sldId id="352" r:id="rId26"/>
    <p:sldId id="353" r:id="rId27"/>
    <p:sldId id="354" r:id="rId28"/>
    <p:sldId id="355" r:id="rId29"/>
    <p:sldId id="356" r:id="rId30"/>
    <p:sldId id="357" r:id="rId31"/>
    <p:sldId id="358" r:id="rId32"/>
    <p:sldId id="359" r:id="rId33"/>
    <p:sldId id="360" r:id="rId34"/>
    <p:sldId id="361" r:id="rId35"/>
    <p:sldId id="362" r:id="rId36"/>
    <p:sldId id="363" r:id="rId37"/>
    <p:sldId id="25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09" r:id="rId48"/>
    <p:sldId id="310" r:id="rId49"/>
    <p:sldId id="311" r:id="rId50"/>
    <p:sldId id="312" r:id="rId51"/>
    <p:sldId id="313" r:id="rId52"/>
    <p:sldId id="314" r:id="rId53"/>
    <p:sldId id="315" r:id="rId54"/>
    <p:sldId id="316" r:id="rId55"/>
    <p:sldId id="317" r:id="rId56"/>
    <p:sldId id="318" r:id="rId57"/>
    <p:sldId id="319" r:id="rId58"/>
    <p:sldId id="320" r:id="rId59"/>
    <p:sldId id="321" r:id="rId60"/>
    <p:sldId id="322" r:id="rId61"/>
    <p:sldId id="323" r:id="rId62"/>
    <p:sldId id="324" r:id="rId63"/>
    <p:sldId id="325" r:id="rId64"/>
    <p:sldId id="326" r:id="rId65"/>
    <p:sldId id="327" r:id="rId66"/>
    <p:sldId id="328" r:id="rId67"/>
    <p:sldId id="329" r:id="rId68"/>
    <p:sldId id="330" r:id="rId69"/>
    <p:sldId id="331" r:id="rId70"/>
    <p:sldId id="258" r:id="rId71"/>
    <p:sldId id="291" r:id="rId72"/>
    <p:sldId id="292" r:id="rId73"/>
    <p:sldId id="293" r:id="rId74"/>
    <p:sldId id="294" r:id="rId75"/>
    <p:sldId id="295" r:id="rId76"/>
    <p:sldId id="296" r:id="rId77"/>
    <p:sldId id="297" r:id="rId78"/>
    <p:sldId id="298" r:id="rId79"/>
    <p:sldId id="299" r:id="rId80"/>
    <p:sldId id="260" r:id="rId8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-20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notesMaster" Target="notesMasters/notesMaster1.xml"/><Relationship Id="rId83" Type="http://schemas.openxmlformats.org/officeDocument/2006/relationships/printerSettings" Target="printerSettings/printerSettings1.bin"/><Relationship Id="rId84" Type="http://schemas.openxmlformats.org/officeDocument/2006/relationships/presProps" Target="presProps.xml"/><Relationship Id="rId85" Type="http://schemas.openxmlformats.org/officeDocument/2006/relationships/viewProps" Target="viewProps.xml"/><Relationship Id="rId86" Type="http://schemas.openxmlformats.org/officeDocument/2006/relationships/theme" Target="theme/theme1.xml"/><Relationship Id="rId8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nps.local\shared\FILECABINET\CW\Sales\Support_Tools\4%20docs%20not%20yet%20signed%20off\Alan%20action%20items\WIP\WindContributionIssue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nps.local\shared\FILECABINET\CW\Sales\Support_Tools\4%20docs%20not%20yet%20signed%20off\Alan%20action%20items\WIP\WindContributionIssue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nps.local\shared\FILECABINET\CW\Sales\Support_Tools\4%20docs%20not%20yet%20signed%20off\Alan%20action%20items\WIP\WindContributionIssue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nps.local\shared\FILECABINET\CW\Sales\Support_Tools\4%20docs%20not%20yet%20signed%20off\Alan%20action%20items\WIP\WindContributionIssu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areaChart>
        <c:grouping val="standard"/>
        <c:varyColors val="0"/>
        <c:ser>
          <c:idx val="1"/>
          <c:order val="0"/>
          <c:tx>
            <c:v>Demand (kW)</c:v>
          </c:tx>
          <c:spPr>
            <a:solidFill>
              <a:srgbClr val="F46F0C">
                <a:alpha val="70000"/>
              </a:srgbClr>
            </a:solidFill>
            <a:ln>
              <a:solidFill>
                <a:srgbClr val="F46F0C"/>
              </a:solidFill>
            </a:ln>
          </c:spPr>
          <c:val>
            <c:numRef>
              <c:f>BoltonOutput_100807!$G$8:$G$152</c:f>
              <c:numCache>
                <c:formatCode>General</c:formatCode>
                <c:ptCount val="145"/>
                <c:pt idx="0">
                  <c:v>301.0</c:v>
                </c:pt>
                <c:pt idx="1">
                  <c:v>300.5</c:v>
                </c:pt>
                <c:pt idx="2">
                  <c:v>312.3333333333333</c:v>
                </c:pt>
                <c:pt idx="3">
                  <c:v>309.25</c:v>
                </c:pt>
                <c:pt idx="4">
                  <c:v>316.75</c:v>
                </c:pt>
                <c:pt idx="5">
                  <c:v>320.5</c:v>
                </c:pt>
                <c:pt idx="6">
                  <c:v>316.0</c:v>
                </c:pt>
                <c:pt idx="7">
                  <c:v>328.25</c:v>
                </c:pt>
                <c:pt idx="8">
                  <c:v>334.25</c:v>
                </c:pt>
                <c:pt idx="9">
                  <c:v>343.5</c:v>
                </c:pt>
                <c:pt idx="10">
                  <c:v>358.5</c:v>
                </c:pt>
                <c:pt idx="11">
                  <c:v>371.0</c:v>
                </c:pt>
                <c:pt idx="12">
                  <c:v>376.5</c:v>
                </c:pt>
                <c:pt idx="13">
                  <c:v>386.0</c:v>
                </c:pt>
                <c:pt idx="14">
                  <c:v>388.25</c:v>
                </c:pt>
                <c:pt idx="15">
                  <c:v>387.5</c:v>
                </c:pt>
                <c:pt idx="16">
                  <c:v>404.0</c:v>
                </c:pt>
                <c:pt idx="17">
                  <c:v>412.5</c:v>
                </c:pt>
                <c:pt idx="18">
                  <c:v>424.5</c:v>
                </c:pt>
                <c:pt idx="19">
                  <c:v>433.5</c:v>
                </c:pt>
                <c:pt idx="20">
                  <c:v>435.0</c:v>
                </c:pt>
                <c:pt idx="21">
                  <c:v>435.75</c:v>
                </c:pt>
                <c:pt idx="22">
                  <c:v>439.25</c:v>
                </c:pt>
                <c:pt idx="23">
                  <c:v>443.75</c:v>
                </c:pt>
                <c:pt idx="24">
                  <c:v>435.25</c:v>
                </c:pt>
                <c:pt idx="25">
                  <c:v>432.0</c:v>
                </c:pt>
                <c:pt idx="26">
                  <c:v>425.25</c:v>
                </c:pt>
                <c:pt idx="27">
                  <c:v>417.5</c:v>
                </c:pt>
                <c:pt idx="28">
                  <c:v>426.0</c:v>
                </c:pt>
                <c:pt idx="29">
                  <c:v>430.25</c:v>
                </c:pt>
                <c:pt idx="30">
                  <c:v>433.5</c:v>
                </c:pt>
                <c:pt idx="31">
                  <c:v>429.0</c:v>
                </c:pt>
                <c:pt idx="32">
                  <c:v>434.25</c:v>
                </c:pt>
                <c:pt idx="33">
                  <c:v>450.75</c:v>
                </c:pt>
                <c:pt idx="34">
                  <c:v>456.5</c:v>
                </c:pt>
                <c:pt idx="35">
                  <c:v>481.0</c:v>
                </c:pt>
                <c:pt idx="36">
                  <c:v>485.0</c:v>
                </c:pt>
                <c:pt idx="37">
                  <c:v>485.25</c:v>
                </c:pt>
                <c:pt idx="38">
                  <c:v>489.75</c:v>
                </c:pt>
                <c:pt idx="39">
                  <c:v>486.75</c:v>
                </c:pt>
                <c:pt idx="40">
                  <c:v>494.5</c:v>
                </c:pt>
                <c:pt idx="41">
                  <c:v>497.0</c:v>
                </c:pt>
                <c:pt idx="42">
                  <c:v>503.75</c:v>
                </c:pt>
                <c:pt idx="43">
                  <c:v>510.25</c:v>
                </c:pt>
                <c:pt idx="44">
                  <c:v>510.25</c:v>
                </c:pt>
                <c:pt idx="45">
                  <c:v>515.5</c:v>
                </c:pt>
                <c:pt idx="46">
                  <c:v>522.25</c:v>
                </c:pt>
                <c:pt idx="47">
                  <c:v>522.5</c:v>
                </c:pt>
                <c:pt idx="48">
                  <c:v>527.5</c:v>
                </c:pt>
                <c:pt idx="49">
                  <c:v>529.25</c:v>
                </c:pt>
                <c:pt idx="50">
                  <c:v>528.25</c:v>
                </c:pt>
                <c:pt idx="51">
                  <c:v>527.5</c:v>
                </c:pt>
                <c:pt idx="52">
                  <c:v>527.5</c:v>
                </c:pt>
                <c:pt idx="53">
                  <c:v>530.75</c:v>
                </c:pt>
                <c:pt idx="54">
                  <c:v>528.0</c:v>
                </c:pt>
                <c:pt idx="55">
                  <c:v>534.75</c:v>
                </c:pt>
                <c:pt idx="56">
                  <c:v>535.25</c:v>
                </c:pt>
                <c:pt idx="57">
                  <c:v>523.0</c:v>
                </c:pt>
                <c:pt idx="58">
                  <c:v>531.75</c:v>
                </c:pt>
                <c:pt idx="59">
                  <c:v>524.75</c:v>
                </c:pt>
                <c:pt idx="60">
                  <c:v>522.25</c:v>
                </c:pt>
                <c:pt idx="61">
                  <c:v>530.25</c:v>
                </c:pt>
                <c:pt idx="62">
                  <c:v>525.25</c:v>
                </c:pt>
                <c:pt idx="63">
                  <c:v>528.5</c:v>
                </c:pt>
                <c:pt idx="64">
                  <c:v>529.25</c:v>
                </c:pt>
                <c:pt idx="65">
                  <c:v>522.25</c:v>
                </c:pt>
                <c:pt idx="66">
                  <c:v>524.75</c:v>
                </c:pt>
                <c:pt idx="67">
                  <c:v>519.5</c:v>
                </c:pt>
                <c:pt idx="68">
                  <c:v>519.5</c:v>
                </c:pt>
                <c:pt idx="69">
                  <c:v>523.75</c:v>
                </c:pt>
                <c:pt idx="70">
                  <c:v>520.75</c:v>
                </c:pt>
                <c:pt idx="71">
                  <c:v>521.0</c:v>
                </c:pt>
                <c:pt idx="72">
                  <c:v>524.75</c:v>
                </c:pt>
                <c:pt idx="73">
                  <c:v>528.5</c:v>
                </c:pt>
                <c:pt idx="74">
                  <c:v>525.25</c:v>
                </c:pt>
                <c:pt idx="75">
                  <c:v>525.0</c:v>
                </c:pt>
                <c:pt idx="76">
                  <c:v>514.25</c:v>
                </c:pt>
                <c:pt idx="77">
                  <c:v>514.25</c:v>
                </c:pt>
                <c:pt idx="78">
                  <c:v>513.75</c:v>
                </c:pt>
                <c:pt idx="79">
                  <c:v>514.25</c:v>
                </c:pt>
                <c:pt idx="80">
                  <c:v>514.0</c:v>
                </c:pt>
                <c:pt idx="81">
                  <c:v>511.25</c:v>
                </c:pt>
                <c:pt idx="82">
                  <c:v>513.25</c:v>
                </c:pt>
                <c:pt idx="83">
                  <c:v>522.0</c:v>
                </c:pt>
                <c:pt idx="84">
                  <c:v>527.75</c:v>
                </c:pt>
                <c:pt idx="85">
                  <c:v>525.5</c:v>
                </c:pt>
                <c:pt idx="86">
                  <c:v>530.0</c:v>
                </c:pt>
                <c:pt idx="87">
                  <c:v>521.5</c:v>
                </c:pt>
                <c:pt idx="88">
                  <c:v>520.75</c:v>
                </c:pt>
                <c:pt idx="89">
                  <c:v>529.25</c:v>
                </c:pt>
                <c:pt idx="90">
                  <c:v>528.75</c:v>
                </c:pt>
                <c:pt idx="91">
                  <c:v>529.25</c:v>
                </c:pt>
                <c:pt idx="92">
                  <c:v>529.5</c:v>
                </c:pt>
                <c:pt idx="93">
                  <c:v>525.5</c:v>
                </c:pt>
                <c:pt idx="94">
                  <c:v>516.75</c:v>
                </c:pt>
                <c:pt idx="95">
                  <c:v>527.25</c:v>
                </c:pt>
                <c:pt idx="96">
                  <c:v>514.5</c:v>
                </c:pt>
                <c:pt idx="97">
                  <c:v>501.75</c:v>
                </c:pt>
                <c:pt idx="98">
                  <c:v>495.25</c:v>
                </c:pt>
                <c:pt idx="99">
                  <c:v>473.0</c:v>
                </c:pt>
                <c:pt idx="100">
                  <c:v>472.0</c:v>
                </c:pt>
                <c:pt idx="101">
                  <c:v>473.75</c:v>
                </c:pt>
                <c:pt idx="102">
                  <c:v>476.5</c:v>
                </c:pt>
                <c:pt idx="103">
                  <c:v>478.0</c:v>
                </c:pt>
                <c:pt idx="104">
                  <c:v>477.75</c:v>
                </c:pt>
                <c:pt idx="105">
                  <c:v>468.75</c:v>
                </c:pt>
                <c:pt idx="106">
                  <c:v>464.75</c:v>
                </c:pt>
                <c:pt idx="107">
                  <c:v>473.0</c:v>
                </c:pt>
                <c:pt idx="108">
                  <c:v>477.5</c:v>
                </c:pt>
                <c:pt idx="109">
                  <c:v>485.5</c:v>
                </c:pt>
                <c:pt idx="110">
                  <c:v>486.5</c:v>
                </c:pt>
                <c:pt idx="111">
                  <c:v>484.25</c:v>
                </c:pt>
                <c:pt idx="112">
                  <c:v>483.0</c:v>
                </c:pt>
                <c:pt idx="113">
                  <c:v>478.75</c:v>
                </c:pt>
                <c:pt idx="114">
                  <c:v>460.5</c:v>
                </c:pt>
                <c:pt idx="115">
                  <c:v>441.75</c:v>
                </c:pt>
                <c:pt idx="116">
                  <c:v>422.5</c:v>
                </c:pt>
                <c:pt idx="117">
                  <c:v>414.25</c:v>
                </c:pt>
                <c:pt idx="118">
                  <c:v>417.0</c:v>
                </c:pt>
                <c:pt idx="119">
                  <c:v>425.5</c:v>
                </c:pt>
                <c:pt idx="120">
                  <c:v>428.75</c:v>
                </c:pt>
                <c:pt idx="121">
                  <c:v>426.0</c:v>
                </c:pt>
                <c:pt idx="122">
                  <c:v>422.0</c:v>
                </c:pt>
                <c:pt idx="123">
                  <c:v>401.75</c:v>
                </c:pt>
                <c:pt idx="124">
                  <c:v>389.5</c:v>
                </c:pt>
                <c:pt idx="125">
                  <c:v>375.25</c:v>
                </c:pt>
                <c:pt idx="126">
                  <c:v>375.5</c:v>
                </c:pt>
                <c:pt idx="127">
                  <c:v>373.25</c:v>
                </c:pt>
                <c:pt idx="128">
                  <c:v>379.25</c:v>
                </c:pt>
                <c:pt idx="129">
                  <c:v>383.0</c:v>
                </c:pt>
                <c:pt idx="130">
                  <c:v>364.75</c:v>
                </c:pt>
                <c:pt idx="131">
                  <c:v>352.75</c:v>
                </c:pt>
                <c:pt idx="132">
                  <c:v>337.75</c:v>
                </c:pt>
                <c:pt idx="133">
                  <c:v>322.5</c:v>
                </c:pt>
                <c:pt idx="134">
                  <c:v>327.75</c:v>
                </c:pt>
                <c:pt idx="135">
                  <c:v>337.0</c:v>
                </c:pt>
                <c:pt idx="136">
                  <c:v>340.75</c:v>
                </c:pt>
                <c:pt idx="137">
                  <c:v>346.25</c:v>
                </c:pt>
                <c:pt idx="138">
                  <c:v>342.0</c:v>
                </c:pt>
                <c:pt idx="139">
                  <c:v>332.5</c:v>
                </c:pt>
                <c:pt idx="140">
                  <c:v>324.5</c:v>
                </c:pt>
                <c:pt idx="141">
                  <c:v>317.75</c:v>
                </c:pt>
                <c:pt idx="142">
                  <c:v>313.0</c:v>
                </c:pt>
                <c:pt idx="143">
                  <c:v>312.25</c:v>
                </c:pt>
                <c:pt idx="144">
                  <c:v>312.75</c:v>
                </c:pt>
              </c:numCache>
            </c:numRef>
          </c:val>
        </c:ser>
        <c:ser>
          <c:idx val="0"/>
          <c:order val="1"/>
          <c:tx>
            <c:v>Wind Production (kW)</c:v>
          </c:tx>
          <c:spPr>
            <a:solidFill>
              <a:srgbClr val="92D050">
                <a:alpha val="70000"/>
              </a:srgbClr>
            </a:solidFill>
            <a:effectLst/>
          </c:spPr>
          <c:val>
            <c:numRef>
              <c:f>BoltonOutput_100807!$E$8:$E$152</c:f>
              <c:numCache>
                <c:formatCode>General</c:formatCode>
                <c:ptCount val="145"/>
                <c:pt idx="0">
                  <c:v>4.698309999999997</c:v>
                </c:pt>
                <c:pt idx="1">
                  <c:v>4.83662</c:v>
                </c:pt>
                <c:pt idx="2">
                  <c:v>8.35363</c:v>
                </c:pt>
                <c:pt idx="3">
                  <c:v>6.24894</c:v>
                </c:pt>
                <c:pt idx="4">
                  <c:v>2.13103</c:v>
                </c:pt>
                <c:pt idx="5">
                  <c:v>0.225034</c:v>
                </c:pt>
                <c:pt idx="6">
                  <c:v>-0.0204237</c:v>
                </c:pt>
                <c:pt idx="7">
                  <c:v>-0.0205079</c:v>
                </c:pt>
                <c:pt idx="8">
                  <c:v>-0.0205008</c:v>
                </c:pt>
                <c:pt idx="9">
                  <c:v>-0.0205278</c:v>
                </c:pt>
                <c:pt idx="10">
                  <c:v>0.0805397</c:v>
                </c:pt>
                <c:pt idx="11">
                  <c:v>0.863483</c:v>
                </c:pt>
                <c:pt idx="12">
                  <c:v>3.01147</c:v>
                </c:pt>
                <c:pt idx="13">
                  <c:v>4.92327</c:v>
                </c:pt>
                <c:pt idx="14">
                  <c:v>6.42903</c:v>
                </c:pt>
                <c:pt idx="15">
                  <c:v>10.6412</c:v>
                </c:pt>
                <c:pt idx="16">
                  <c:v>13.4039</c:v>
                </c:pt>
                <c:pt idx="17">
                  <c:v>21.4561</c:v>
                </c:pt>
                <c:pt idx="18">
                  <c:v>23.3217</c:v>
                </c:pt>
                <c:pt idx="19">
                  <c:v>25.91829999999998</c:v>
                </c:pt>
                <c:pt idx="20">
                  <c:v>25.0047</c:v>
                </c:pt>
                <c:pt idx="21">
                  <c:v>21.759</c:v>
                </c:pt>
                <c:pt idx="22">
                  <c:v>24.51300000000001</c:v>
                </c:pt>
                <c:pt idx="23">
                  <c:v>31.1632</c:v>
                </c:pt>
                <c:pt idx="24">
                  <c:v>23.9012</c:v>
                </c:pt>
                <c:pt idx="25">
                  <c:v>29.5143</c:v>
                </c:pt>
                <c:pt idx="26">
                  <c:v>47.2258</c:v>
                </c:pt>
                <c:pt idx="27">
                  <c:v>43.0318</c:v>
                </c:pt>
                <c:pt idx="28">
                  <c:v>42.2571</c:v>
                </c:pt>
                <c:pt idx="29">
                  <c:v>44.26880000000001</c:v>
                </c:pt>
                <c:pt idx="30">
                  <c:v>58.50680000000001</c:v>
                </c:pt>
                <c:pt idx="31">
                  <c:v>60.8532</c:v>
                </c:pt>
                <c:pt idx="32">
                  <c:v>63.5195</c:v>
                </c:pt>
                <c:pt idx="33">
                  <c:v>62.7507</c:v>
                </c:pt>
                <c:pt idx="34">
                  <c:v>67.405</c:v>
                </c:pt>
                <c:pt idx="35">
                  <c:v>75.0143</c:v>
                </c:pt>
                <c:pt idx="36">
                  <c:v>73.68369999999998</c:v>
                </c:pt>
                <c:pt idx="37">
                  <c:v>79.84630000000001</c:v>
                </c:pt>
                <c:pt idx="38">
                  <c:v>73.80829999999998</c:v>
                </c:pt>
                <c:pt idx="39">
                  <c:v>66.4275</c:v>
                </c:pt>
                <c:pt idx="40">
                  <c:v>78.7294</c:v>
                </c:pt>
                <c:pt idx="41">
                  <c:v>91.87019999999998</c:v>
                </c:pt>
                <c:pt idx="42">
                  <c:v>101.483</c:v>
                </c:pt>
                <c:pt idx="43">
                  <c:v>99.67379999999994</c:v>
                </c:pt>
                <c:pt idx="44">
                  <c:v>96.82589999999998</c:v>
                </c:pt>
                <c:pt idx="45">
                  <c:v>90.8634</c:v>
                </c:pt>
                <c:pt idx="46">
                  <c:v>99.85679999999998</c:v>
                </c:pt>
                <c:pt idx="47">
                  <c:v>96.9334</c:v>
                </c:pt>
                <c:pt idx="48">
                  <c:v>91.0319</c:v>
                </c:pt>
                <c:pt idx="49">
                  <c:v>90.2968</c:v>
                </c:pt>
                <c:pt idx="50">
                  <c:v>89.4457</c:v>
                </c:pt>
                <c:pt idx="51">
                  <c:v>97.2169</c:v>
                </c:pt>
                <c:pt idx="52">
                  <c:v>97.2538</c:v>
                </c:pt>
                <c:pt idx="53">
                  <c:v>99.53279999999998</c:v>
                </c:pt>
                <c:pt idx="54">
                  <c:v>98.38639999999998</c:v>
                </c:pt>
                <c:pt idx="55">
                  <c:v>101.955</c:v>
                </c:pt>
                <c:pt idx="56">
                  <c:v>108.646</c:v>
                </c:pt>
                <c:pt idx="57">
                  <c:v>105.765</c:v>
                </c:pt>
                <c:pt idx="58">
                  <c:v>103.707</c:v>
                </c:pt>
                <c:pt idx="59">
                  <c:v>99.8144</c:v>
                </c:pt>
                <c:pt idx="60">
                  <c:v>97.57929999999998</c:v>
                </c:pt>
                <c:pt idx="61">
                  <c:v>95.87439999999998</c:v>
                </c:pt>
                <c:pt idx="62">
                  <c:v>91.0875</c:v>
                </c:pt>
                <c:pt idx="63">
                  <c:v>97.4303</c:v>
                </c:pt>
                <c:pt idx="64">
                  <c:v>93.795</c:v>
                </c:pt>
                <c:pt idx="65">
                  <c:v>103.042</c:v>
                </c:pt>
                <c:pt idx="66">
                  <c:v>105.673</c:v>
                </c:pt>
                <c:pt idx="67">
                  <c:v>102.539</c:v>
                </c:pt>
                <c:pt idx="68">
                  <c:v>96.9063</c:v>
                </c:pt>
                <c:pt idx="69">
                  <c:v>98.2825</c:v>
                </c:pt>
                <c:pt idx="70">
                  <c:v>97.5418</c:v>
                </c:pt>
                <c:pt idx="71">
                  <c:v>99.37019999999998</c:v>
                </c:pt>
                <c:pt idx="72">
                  <c:v>99.9969</c:v>
                </c:pt>
                <c:pt idx="73">
                  <c:v>100.053</c:v>
                </c:pt>
                <c:pt idx="74">
                  <c:v>103.798</c:v>
                </c:pt>
                <c:pt idx="75">
                  <c:v>106.366</c:v>
                </c:pt>
                <c:pt idx="76">
                  <c:v>106.078</c:v>
                </c:pt>
                <c:pt idx="77">
                  <c:v>104.075</c:v>
                </c:pt>
                <c:pt idx="78">
                  <c:v>104.668</c:v>
                </c:pt>
                <c:pt idx="79">
                  <c:v>101.413</c:v>
                </c:pt>
                <c:pt idx="80">
                  <c:v>100.541</c:v>
                </c:pt>
                <c:pt idx="81">
                  <c:v>95.3743</c:v>
                </c:pt>
                <c:pt idx="82">
                  <c:v>97.5945</c:v>
                </c:pt>
                <c:pt idx="83">
                  <c:v>96.9127</c:v>
                </c:pt>
                <c:pt idx="84">
                  <c:v>93.9527</c:v>
                </c:pt>
                <c:pt idx="85">
                  <c:v>95.5717</c:v>
                </c:pt>
                <c:pt idx="86">
                  <c:v>96.6316</c:v>
                </c:pt>
                <c:pt idx="87">
                  <c:v>91.12039999999998</c:v>
                </c:pt>
                <c:pt idx="88">
                  <c:v>85.07669999999998</c:v>
                </c:pt>
                <c:pt idx="89">
                  <c:v>94.1611</c:v>
                </c:pt>
                <c:pt idx="90">
                  <c:v>91.55079999999998</c:v>
                </c:pt>
                <c:pt idx="91">
                  <c:v>92.27849999999998</c:v>
                </c:pt>
                <c:pt idx="92">
                  <c:v>96.7632</c:v>
                </c:pt>
                <c:pt idx="93">
                  <c:v>101.018</c:v>
                </c:pt>
                <c:pt idx="94">
                  <c:v>102.63</c:v>
                </c:pt>
                <c:pt idx="95">
                  <c:v>100.191</c:v>
                </c:pt>
                <c:pt idx="96">
                  <c:v>105.438</c:v>
                </c:pt>
                <c:pt idx="97">
                  <c:v>100.323</c:v>
                </c:pt>
                <c:pt idx="98">
                  <c:v>98.3812</c:v>
                </c:pt>
                <c:pt idx="99">
                  <c:v>96.6114</c:v>
                </c:pt>
                <c:pt idx="100">
                  <c:v>96.60879999999995</c:v>
                </c:pt>
                <c:pt idx="101">
                  <c:v>89.67359999999998</c:v>
                </c:pt>
                <c:pt idx="102">
                  <c:v>95.2809</c:v>
                </c:pt>
                <c:pt idx="103">
                  <c:v>103.5</c:v>
                </c:pt>
                <c:pt idx="104">
                  <c:v>48.8717</c:v>
                </c:pt>
                <c:pt idx="105">
                  <c:v>101.842</c:v>
                </c:pt>
                <c:pt idx="106">
                  <c:v>101.967</c:v>
                </c:pt>
                <c:pt idx="107">
                  <c:v>105.388</c:v>
                </c:pt>
                <c:pt idx="108">
                  <c:v>106.272</c:v>
                </c:pt>
                <c:pt idx="109">
                  <c:v>104.107</c:v>
                </c:pt>
                <c:pt idx="110">
                  <c:v>105.699</c:v>
                </c:pt>
                <c:pt idx="111">
                  <c:v>106.038</c:v>
                </c:pt>
                <c:pt idx="112">
                  <c:v>106.523</c:v>
                </c:pt>
                <c:pt idx="113">
                  <c:v>37.863</c:v>
                </c:pt>
                <c:pt idx="114">
                  <c:v>-0.02079</c:v>
                </c:pt>
                <c:pt idx="115">
                  <c:v>-0.0207914</c:v>
                </c:pt>
                <c:pt idx="116">
                  <c:v>-0.0207855</c:v>
                </c:pt>
                <c:pt idx="117">
                  <c:v>-0.0208263</c:v>
                </c:pt>
                <c:pt idx="118">
                  <c:v>-0.0208332</c:v>
                </c:pt>
                <c:pt idx="119">
                  <c:v>-0.0205813</c:v>
                </c:pt>
                <c:pt idx="120">
                  <c:v>-0.020744</c:v>
                </c:pt>
                <c:pt idx="121">
                  <c:v>-0.0206802</c:v>
                </c:pt>
                <c:pt idx="122">
                  <c:v>-0.020757</c:v>
                </c:pt>
                <c:pt idx="123">
                  <c:v>-0.0207866</c:v>
                </c:pt>
                <c:pt idx="124">
                  <c:v>-0.0207724</c:v>
                </c:pt>
                <c:pt idx="125">
                  <c:v>-0.0207782</c:v>
                </c:pt>
                <c:pt idx="126">
                  <c:v>-0.0205452</c:v>
                </c:pt>
                <c:pt idx="127">
                  <c:v>-0.0206439</c:v>
                </c:pt>
                <c:pt idx="128">
                  <c:v>-0.020659</c:v>
                </c:pt>
                <c:pt idx="129">
                  <c:v>-0.0206721</c:v>
                </c:pt>
                <c:pt idx="130">
                  <c:v>-0.0207026</c:v>
                </c:pt>
                <c:pt idx="131">
                  <c:v>-0.0206619</c:v>
                </c:pt>
                <c:pt idx="132">
                  <c:v>-0.0206932</c:v>
                </c:pt>
                <c:pt idx="133">
                  <c:v>43.7143</c:v>
                </c:pt>
                <c:pt idx="134">
                  <c:v>108.753</c:v>
                </c:pt>
                <c:pt idx="135">
                  <c:v>108.501</c:v>
                </c:pt>
                <c:pt idx="136">
                  <c:v>108.995</c:v>
                </c:pt>
                <c:pt idx="137">
                  <c:v>108.264</c:v>
                </c:pt>
                <c:pt idx="138">
                  <c:v>108.09</c:v>
                </c:pt>
                <c:pt idx="139">
                  <c:v>106.307</c:v>
                </c:pt>
                <c:pt idx="140">
                  <c:v>108.134</c:v>
                </c:pt>
                <c:pt idx="141">
                  <c:v>106.608</c:v>
                </c:pt>
                <c:pt idx="142">
                  <c:v>106.209</c:v>
                </c:pt>
                <c:pt idx="143">
                  <c:v>105.602</c:v>
                </c:pt>
                <c:pt idx="144">
                  <c:v>105.354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7274936"/>
        <c:axId val="-2137284792"/>
      </c:areaChart>
      <c:lineChart>
        <c:grouping val="standard"/>
        <c:varyColors val="0"/>
        <c:ser>
          <c:idx val="2"/>
          <c:order val="2"/>
          <c:tx>
            <c:strRef>
              <c:f>BoltonOutput_100807!$H$7</c:f>
              <c:strCache>
                <c:ptCount val="1"/>
                <c:pt idx="0">
                  <c:v>Difference</c:v>
                </c:pt>
              </c:strCache>
            </c:strRef>
          </c:tx>
          <c:spPr>
            <a:ln w="31750">
              <a:solidFill>
                <a:srgbClr val="FF0000"/>
              </a:solidFill>
            </a:ln>
          </c:spPr>
          <c:marker>
            <c:symbol val="none"/>
          </c:marker>
          <c:val>
            <c:numRef>
              <c:f>BoltonOutput_100807!$H$8:$H$152</c:f>
              <c:numCache>
                <c:formatCode>General</c:formatCode>
                <c:ptCount val="145"/>
                <c:pt idx="0">
                  <c:v>296.30169</c:v>
                </c:pt>
                <c:pt idx="1">
                  <c:v>295.66338</c:v>
                </c:pt>
                <c:pt idx="2">
                  <c:v>303.9797033333333</c:v>
                </c:pt>
                <c:pt idx="3">
                  <c:v>303.00106</c:v>
                </c:pt>
                <c:pt idx="4">
                  <c:v>314.61897</c:v>
                </c:pt>
                <c:pt idx="5">
                  <c:v>320.274966</c:v>
                </c:pt>
                <c:pt idx="6">
                  <c:v>316.0204237</c:v>
                </c:pt>
                <c:pt idx="7">
                  <c:v>328.2705078999999</c:v>
                </c:pt>
                <c:pt idx="8">
                  <c:v>334.2705007999999</c:v>
                </c:pt>
                <c:pt idx="9">
                  <c:v>343.5205278</c:v>
                </c:pt>
                <c:pt idx="10">
                  <c:v>358.4194603000001</c:v>
                </c:pt>
                <c:pt idx="11">
                  <c:v>370.1365169999997</c:v>
                </c:pt>
                <c:pt idx="12">
                  <c:v>373.4885299999997</c:v>
                </c:pt>
                <c:pt idx="13">
                  <c:v>381.0767299999996</c:v>
                </c:pt>
                <c:pt idx="14">
                  <c:v>381.82097</c:v>
                </c:pt>
                <c:pt idx="15">
                  <c:v>376.8587999999999</c:v>
                </c:pt>
                <c:pt idx="16">
                  <c:v>390.5960999999996</c:v>
                </c:pt>
                <c:pt idx="17">
                  <c:v>391.0439</c:v>
                </c:pt>
                <c:pt idx="18">
                  <c:v>401.1782999999999</c:v>
                </c:pt>
                <c:pt idx="19">
                  <c:v>407.5817</c:v>
                </c:pt>
                <c:pt idx="20">
                  <c:v>409.9952999999996</c:v>
                </c:pt>
                <c:pt idx="21">
                  <c:v>413.9909999999996</c:v>
                </c:pt>
                <c:pt idx="22">
                  <c:v>414.737</c:v>
                </c:pt>
                <c:pt idx="23">
                  <c:v>412.5867999999996</c:v>
                </c:pt>
                <c:pt idx="24">
                  <c:v>411.3487999999999</c:v>
                </c:pt>
                <c:pt idx="25">
                  <c:v>402.4857</c:v>
                </c:pt>
                <c:pt idx="26">
                  <c:v>378.0242</c:v>
                </c:pt>
                <c:pt idx="27">
                  <c:v>374.4682</c:v>
                </c:pt>
                <c:pt idx="28">
                  <c:v>383.7429</c:v>
                </c:pt>
                <c:pt idx="29">
                  <c:v>385.9811999999995</c:v>
                </c:pt>
                <c:pt idx="30">
                  <c:v>374.9931999999995</c:v>
                </c:pt>
                <c:pt idx="31">
                  <c:v>368.1467999999999</c:v>
                </c:pt>
                <c:pt idx="32">
                  <c:v>370.7304999999996</c:v>
                </c:pt>
                <c:pt idx="33">
                  <c:v>387.9992999999996</c:v>
                </c:pt>
                <c:pt idx="34">
                  <c:v>389.095</c:v>
                </c:pt>
                <c:pt idx="35">
                  <c:v>405.9857</c:v>
                </c:pt>
                <c:pt idx="36">
                  <c:v>411.3163</c:v>
                </c:pt>
                <c:pt idx="37">
                  <c:v>405.4037</c:v>
                </c:pt>
                <c:pt idx="38">
                  <c:v>415.9416999999999</c:v>
                </c:pt>
                <c:pt idx="39">
                  <c:v>420.3225</c:v>
                </c:pt>
                <c:pt idx="40">
                  <c:v>415.7706</c:v>
                </c:pt>
                <c:pt idx="41">
                  <c:v>405.1298</c:v>
                </c:pt>
                <c:pt idx="42">
                  <c:v>402.267</c:v>
                </c:pt>
                <c:pt idx="43">
                  <c:v>410.5761999999996</c:v>
                </c:pt>
                <c:pt idx="44">
                  <c:v>413.4241</c:v>
                </c:pt>
                <c:pt idx="45">
                  <c:v>424.6365999999996</c:v>
                </c:pt>
                <c:pt idx="46">
                  <c:v>422.3931999999996</c:v>
                </c:pt>
                <c:pt idx="47">
                  <c:v>425.5665999999996</c:v>
                </c:pt>
                <c:pt idx="48">
                  <c:v>436.4680999999996</c:v>
                </c:pt>
                <c:pt idx="49">
                  <c:v>438.9531999999996</c:v>
                </c:pt>
                <c:pt idx="50">
                  <c:v>438.8043</c:v>
                </c:pt>
                <c:pt idx="51">
                  <c:v>430.2830999999996</c:v>
                </c:pt>
                <c:pt idx="52">
                  <c:v>430.2461999999996</c:v>
                </c:pt>
                <c:pt idx="53">
                  <c:v>431.2171999999996</c:v>
                </c:pt>
                <c:pt idx="54">
                  <c:v>429.6136</c:v>
                </c:pt>
                <c:pt idx="55">
                  <c:v>432.795</c:v>
                </c:pt>
                <c:pt idx="56">
                  <c:v>426.6039999999999</c:v>
                </c:pt>
                <c:pt idx="57">
                  <c:v>417.235</c:v>
                </c:pt>
                <c:pt idx="58">
                  <c:v>428.043</c:v>
                </c:pt>
                <c:pt idx="59">
                  <c:v>424.9356</c:v>
                </c:pt>
                <c:pt idx="60">
                  <c:v>424.6707</c:v>
                </c:pt>
                <c:pt idx="61">
                  <c:v>434.3756</c:v>
                </c:pt>
                <c:pt idx="62">
                  <c:v>434.1625</c:v>
                </c:pt>
                <c:pt idx="63">
                  <c:v>431.0697</c:v>
                </c:pt>
                <c:pt idx="64">
                  <c:v>435.4549999999999</c:v>
                </c:pt>
                <c:pt idx="65">
                  <c:v>419.2079999999999</c:v>
                </c:pt>
                <c:pt idx="66">
                  <c:v>419.077</c:v>
                </c:pt>
                <c:pt idx="67">
                  <c:v>416.961</c:v>
                </c:pt>
                <c:pt idx="68">
                  <c:v>422.5937</c:v>
                </c:pt>
                <c:pt idx="69">
                  <c:v>425.4674999999999</c:v>
                </c:pt>
                <c:pt idx="70">
                  <c:v>423.2082</c:v>
                </c:pt>
                <c:pt idx="71">
                  <c:v>421.6298</c:v>
                </c:pt>
                <c:pt idx="72">
                  <c:v>424.7531</c:v>
                </c:pt>
                <c:pt idx="73">
                  <c:v>428.447</c:v>
                </c:pt>
                <c:pt idx="74">
                  <c:v>421.452</c:v>
                </c:pt>
                <c:pt idx="75">
                  <c:v>418.634</c:v>
                </c:pt>
                <c:pt idx="76">
                  <c:v>408.1720000000001</c:v>
                </c:pt>
                <c:pt idx="77">
                  <c:v>410.175</c:v>
                </c:pt>
                <c:pt idx="78">
                  <c:v>409.0819999999996</c:v>
                </c:pt>
                <c:pt idx="79">
                  <c:v>412.8369999999996</c:v>
                </c:pt>
                <c:pt idx="80">
                  <c:v>413.459</c:v>
                </c:pt>
                <c:pt idx="81">
                  <c:v>415.8757</c:v>
                </c:pt>
                <c:pt idx="82">
                  <c:v>415.6555</c:v>
                </c:pt>
                <c:pt idx="83">
                  <c:v>425.0873</c:v>
                </c:pt>
                <c:pt idx="84">
                  <c:v>433.7973</c:v>
                </c:pt>
                <c:pt idx="85">
                  <c:v>429.9282999999996</c:v>
                </c:pt>
                <c:pt idx="86">
                  <c:v>433.3684</c:v>
                </c:pt>
                <c:pt idx="87">
                  <c:v>430.3795999999999</c:v>
                </c:pt>
                <c:pt idx="88">
                  <c:v>435.6732999999999</c:v>
                </c:pt>
                <c:pt idx="89">
                  <c:v>435.0888999999999</c:v>
                </c:pt>
                <c:pt idx="90">
                  <c:v>437.1992</c:v>
                </c:pt>
                <c:pt idx="91">
                  <c:v>436.9714999999996</c:v>
                </c:pt>
                <c:pt idx="92">
                  <c:v>432.7368</c:v>
                </c:pt>
                <c:pt idx="93">
                  <c:v>424.4819999999996</c:v>
                </c:pt>
                <c:pt idx="94">
                  <c:v>414.12</c:v>
                </c:pt>
                <c:pt idx="95">
                  <c:v>427.0589999999999</c:v>
                </c:pt>
                <c:pt idx="96">
                  <c:v>409.062</c:v>
                </c:pt>
                <c:pt idx="97">
                  <c:v>401.427</c:v>
                </c:pt>
                <c:pt idx="98">
                  <c:v>396.8687999999999</c:v>
                </c:pt>
                <c:pt idx="99">
                  <c:v>376.3886</c:v>
                </c:pt>
                <c:pt idx="100">
                  <c:v>375.3912</c:v>
                </c:pt>
                <c:pt idx="101">
                  <c:v>384.0764</c:v>
                </c:pt>
                <c:pt idx="102">
                  <c:v>381.2191</c:v>
                </c:pt>
                <c:pt idx="103">
                  <c:v>374.5</c:v>
                </c:pt>
                <c:pt idx="104">
                  <c:v>428.8783</c:v>
                </c:pt>
                <c:pt idx="105">
                  <c:v>366.908</c:v>
                </c:pt>
                <c:pt idx="106">
                  <c:v>362.783</c:v>
                </c:pt>
                <c:pt idx="107">
                  <c:v>367.6119999999999</c:v>
                </c:pt>
                <c:pt idx="108">
                  <c:v>371.228</c:v>
                </c:pt>
                <c:pt idx="109">
                  <c:v>381.393</c:v>
                </c:pt>
                <c:pt idx="110">
                  <c:v>380.801</c:v>
                </c:pt>
                <c:pt idx="111">
                  <c:v>378.2119999999996</c:v>
                </c:pt>
                <c:pt idx="112">
                  <c:v>376.4769999999996</c:v>
                </c:pt>
                <c:pt idx="113">
                  <c:v>440.887</c:v>
                </c:pt>
                <c:pt idx="114">
                  <c:v>460.5207899999999</c:v>
                </c:pt>
                <c:pt idx="115">
                  <c:v>441.7707914</c:v>
                </c:pt>
                <c:pt idx="116">
                  <c:v>422.5207855</c:v>
                </c:pt>
                <c:pt idx="117">
                  <c:v>414.2708263</c:v>
                </c:pt>
                <c:pt idx="118">
                  <c:v>417.0208332</c:v>
                </c:pt>
                <c:pt idx="119">
                  <c:v>425.5205813</c:v>
                </c:pt>
                <c:pt idx="120">
                  <c:v>428.7707439999999</c:v>
                </c:pt>
                <c:pt idx="121">
                  <c:v>426.0206802</c:v>
                </c:pt>
                <c:pt idx="122">
                  <c:v>422.0207569999996</c:v>
                </c:pt>
                <c:pt idx="123">
                  <c:v>401.7707866</c:v>
                </c:pt>
                <c:pt idx="124">
                  <c:v>389.5207723999999</c:v>
                </c:pt>
                <c:pt idx="125">
                  <c:v>375.2707781999999</c:v>
                </c:pt>
                <c:pt idx="126">
                  <c:v>375.5205452</c:v>
                </c:pt>
                <c:pt idx="127">
                  <c:v>373.2706439</c:v>
                </c:pt>
                <c:pt idx="128">
                  <c:v>379.270659</c:v>
                </c:pt>
                <c:pt idx="129">
                  <c:v>383.0206721</c:v>
                </c:pt>
                <c:pt idx="130">
                  <c:v>364.7707026</c:v>
                </c:pt>
                <c:pt idx="131">
                  <c:v>352.7706619000001</c:v>
                </c:pt>
                <c:pt idx="132">
                  <c:v>337.7706932</c:v>
                </c:pt>
                <c:pt idx="133">
                  <c:v>278.7857</c:v>
                </c:pt>
                <c:pt idx="134">
                  <c:v>218.997</c:v>
                </c:pt>
                <c:pt idx="135">
                  <c:v>228.499</c:v>
                </c:pt>
                <c:pt idx="136">
                  <c:v>231.755</c:v>
                </c:pt>
                <c:pt idx="137">
                  <c:v>237.986</c:v>
                </c:pt>
                <c:pt idx="138">
                  <c:v>233.91</c:v>
                </c:pt>
                <c:pt idx="139">
                  <c:v>226.193</c:v>
                </c:pt>
                <c:pt idx="140">
                  <c:v>216.366</c:v>
                </c:pt>
                <c:pt idx="141">
                  <c:v>211.142</c:v>
                </c:pt>
                <c:pt idx="142">
                  <c:v>206.791</c:v>
                </c:pt>
                <c:pt idx="143">
                  <c:v>206.648</c:v>
                </c:pt>
                <c:pt idx="144">
                  <c:v>207.396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7274936"/>
        <c:axId val="-2137284792"/>
      </c:lineChart>
      <c:catAx>
        <c:axId val="-2137274936"/>
        <c:scaling>
          <c:orientation val="minMax"/>
        </c:scaling>
        <c:delete val="0"/>
        <c:axPos val="b"/>
        <c:majorTickMark val="none"/>
        <c:minorTickMark val="none"/>
        <c:tickLblPos val="none"/>
        <c:crossAx val="-2137284792"/>
        <c:crosses val="autoZero"/>
        <c:auto val="1"/>
        <c:lblAlgn val="ctr"/>
        <c:lblOffset val="100"/>
        <c:noMultiLvlLbl val="0"/>
      </c:catAx>
      <c:valAx>
        <c:axId val="-2137284792"/>
        <c:scaling>
          <c:orientation val="minMax"/>
          <c:min val="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37274936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areaChart>
        <c:grouping val="standard"/>
        <c:varyColors val="0"/>
        <c:ser>
          <c:idx val="1"/>
          <c:order val="0"/>
          <c:tx>
            <c:v>Demand (kW)</c:v>
          </c:tx>
          <c:spPr>
            <a:solidFill>
              <a:srgbClr val="F46F0C">
                <a:alpha val="70000"/>
              </a:srgbClr>
            </a:solidFill>
            <a:ln>
              <a:solidFill>
                <a:srgbClr val="F46F0C"/>
              </a:solidFill>
            </a:ln>
          </c:spPr>
          <c:val>
            <c:numRef>
              <c:f>BoltonOutput_100807!$G$8:$G$152</c:f>
              <c:numCache>
                <c:formatCode>General</c:formatCode>
                <c:ptCount val="145"/>
                <c:pt idx="0">
                  <c:v>301.0</c:v>
                </c:pt>
                <c:pt idx="1">
                  <c:v>300.5</c:v>
                </c:pt>
                <c:pt idx="2">
                  <c:v>312.3333333333333</c:v>
                </c:pt>
                <c:pt idx="3">
                  <c:v>309.25</c:v>
                </c:pt>
                <c:pt idx="4">
                  <c:v>316.75</c:v>
                </c:pt>
                <c:pt idx="5">
                  <c:v>320.5</c:v>
                </c:pt>
                <c:pt idx="6">
                  <c:v>316.0</c:v>
                </c:pt>
                <c:pt idx="7">
                  <c:v>328.25</c:v>
                </c:pt>
                <c:pt idx="8">
                  <c:v>334.25</c:v>
                </c:pt>
                <c:pt idx="9">
                  <c:v>343.5</c:v>
                </c:pt>
                <c:pt idx="10">
                  <c:v>358.5</c:v>
                </c:pt>
                <c:pt idx="11">
                  <c:v>371.0</c:v>
                </c:pt>
                <c:pt idx="12">
                  <c:v>376.5</c:v>
                </c:pt>
                <c:pt idx="13">
                  <c:v>386.0</c:v>
                </c:pt>
                <c:pt idx="14">
                  <c:v>388.25</c:v>
                </c:pt>
                <c:pt idx="15">
                  <c:v>387.5</c:v>
                </c:pt>
                <c:pt idx="16">
                  <c:v>404.0</c:v>
                </c:pt>
                <c:pt idx="17">
                  <c:v>412.5</c:v>
                </c:pt>
                <c:pt idx="18">
                  <c:v>424.5</c:v>
                </c:pt>
                <c:pt idx="19">
                  <c:v>433.5</c:v>
                </c:pt>
                <c:pt idx="20">
                  <c:v>435.0</c:v>
                </c:pt>
                <c:pt idx="21">
                  <c:v>435.75</c:v>
                </c:pt>
                <c:pt idx="22">
                  <c:v>439.25</c:v>
                </c:pt>
                <c:pt idx="23">
                  <c:v>443.75</c:v>
                </c:pt>
                <c:pt idx="24">
                  <c:v>435.25</c:v>
                </c:pt>
                <c:pt idx="25">
                  <c:v>432.0</c:v>
                </c:pt>
                <c:pt idx="26">
                  <c:v>425.25</c:v>
                </c:pt>
                <c:pt idx="27">
                  <c:v>417.5</c:v>
                </c:pt>
                <c:pt idx="28">
                  <c:v>426.0</c:v>
                </c:pt>
                <c:pt idx="29">
                  <c:v>430.25</c:v>
                </c:pt>
                <c:pt idx="30">
                  <c:v>433.5</c:v>
                </c:pt>
                <c:pt idx="31">
                  <c:v>429.0</c:v>
                </c:pt>
                <c:pt idx="32">
                  <c:v>434.25</c:v>
                </c:pt>
                <c:pt idx="33">
                  <c:v>450.75</c:v>
                </c:pt>
                <c:pt idx="34">
                  <c:v>456.5</c:v>
                </c:pt>
                <c:pt idx="35">
                  <c:v>481.0</c:v>
                </c:pt>
                <c:pt idx="36">
                  <c:v>485.0</c:v>
                </c:pt>
                <c:pt idx="37">
                  <c:v>485.25</c:v>
                </c:pt>
                <c:pt idx="38">
                  <c:v>489.75</c:v>
                </c:pt>
                <c:pt idx="39">
                  <c:v>486.75</c:v>
                </c:pt>
                <c:pt idx="40">
                  <c:v>494.5</c:v>
                </c:pt>
                <c:pt idx="41">
                  <c:v>497.0</c:v>
                </c:pt>
                <c:pt idx="42">
                  <c:v>503.75</c:v>
                </c:pt>
                <c:pt idx="43">
                  <c:v>510.25</c:v>
                </c:pt>
                <c:pt idx="44">
                  <c:v>510.25</c:v>
                </c:pt>
                <c:pt idx="45">
                  <c:v>515.5</c:v>
                </c:pt>
                <c:pt idx="46">
                  <c:v>522.25</c:v>
                </c:pt>
                <c:pt idx="47">
                  <c:v>522.5</c:v>
                </c:pt>
                <c:pt idx="48">
                  <c:v>527.5</c:v>
                </c:pt>
                <c:pt idx="49">
                  <c:v>529.25</c:v>
                </c:pt>
                <c:pt idx="50">
                  <c:v>528.25</c:v>
                </c:pt>
                <c:pt idx="51">
                  <c:v>527.5</c:v>
                </c:pt>
                <c:pt idx="52">
                  <c:v>527.5</c:v>
                </c:pt>
                <c:pt idx="53">
                  <c:v>530.75</c:v>
                </c:pt>
                <c:pt idx="54">
                  <c:v>528.0</c:v>
                </c:pt>
                <c:pt idx="55">
                  <c:v>534.75</c:v>
                </c:pt>
                <c:pt idx="56">
                  <c:v>535.25</c:v>
                </c:pt>
                <c:pt idx="57">
                  <c:v>523.0</c:v>
                </c:pt>
                <c:pt idx="58">
                  <c:v>531.75</c:v>
                </c:pt>
                <c:pt idx="59">
                  <c:v>524.75</c:v>
                </c:pt>
                <c:pt idx="60">
                  <c:v>522.25</c:v>
                </c:pt>
                <c:pt idx="61">
                  <c:v>530.25</c:v>
                </c:pt>
                <c:pt idx="62">
                  <c:v>525.25</c:v>
                </c:pt>
                <c:pt idx="63">
                  <c:v>528.5</c:v>
                </c:pt>
                <c:pt idx="64">
                  <c:v>529.25</c:v>
                </c:pt>
                <c:pt idx="65">
                  <c:v>522.25</c:v>
                </c:pt>
                <c:pt idx="66">
                  <c:v>524.75</c:v>
                </c:pt>
                <c:pt idx="67">
                  <c:v>519.5</c:v>
                </c:pt>
                <c:pt idx="68">
                  <c:v>519.5</c:v>
                </c:pt>
                <c:pt idx="69">
                  <c:v>523.75</c:v>
                </c:pt>
                <c:pt idx="70">
                  <c:v>520.75</c:v>
                </c:pt>
                <c:pt idx="71">
                  <c:v>521.0</c:v>
                </c:pt>
                <c:pt idx="72">
                  <c:v>524.75</c:v>
                </c:pt>
                <c:pt idx="73">
                  <c:v>528.5</c:v>
                </c:pt>
                <c:pt idx="74">
                  <c:v>525.25</c:v>
                </c:pt>
                <c:pt idx="75">
                  <c:v>525.0</c:v>
                </c:pt>
                <c:pt idx="76">
                  <c:v>514.25</c:v>
                </c:pt>
                <c:pt idx="77">
                  <c:v>514.25</c:v>
                </c:pt>
                <c:pt idx="78">
                  <c:v>513.75</c:v>
                </c:pt>
                <c:pt idx="79">
                  <c:v>514.25</c:v>
                </c:pt>
                <c:pt idx="80">
                  <c:v>514.0</c:v>
                </c:pt>
                <c:pt idx="81">
                  <c:v>511.25</c:v>
                </c:pt>
                <c:pt idx="82">
                  <c:v>513.25</c:v>
                </c:pt>
                <c:pt idx="83">
                  <c:v>522.0</c:v>
                </c:pt>
                <c:pt idx="84">
                  <c:v>527.75</c:v>
                </c:pt>
                <c:pt idx="85">
                  <c:v>525.5</c:v>
                </c:pt>
                <c:pt idx="86">
                  <c:v>530.0</c:v>
                </c:pt>
                <c:pt idx="87">
                  <c:v>521.5</c:v>
                </c:pt>
                <c:pt idx="88">
                  <c:v>520.75</c:v>
                </c:pt>
                <c:pt idx="89">
                  <c:v>529.25</c:v>
                </c:pt>
                <c:pt idx="90">
                  <c:v>528.75</c:v>
                </c:pt>
                <c:pt idx="91">
                  <c:v>529.25</c:v>
                </c:pt>
                <c:pt idx="92">
                  <c:v>529.5</c:v>
                </c:pt>
                <c:pt idx="93">
                  <c:v>525.5</c:v>
                </c:pt>
                <c:pt idx="94">
                  <c:v>516.75</c:v>
                </c:pt>
                <c:pt idx="95">
                  <c:v>527.25</c:v>
                </c:pt>
                <c:pt idx="96">
                  <c:v>514.5</c:v>
                </c:pt>
                <c:pt idx="97">
                  <c:v>501.75</c:v>
                </c:pt>
                <c:pt idx="98">
                  <c:v>495.25</c:v>
                </c:pt>
                <c:pt idx="99">
                  <c:v>473.0</c:v>
                </c:pt>
                <c:pt idx="100">
                  <c:v>472.0</c:v>
                </c:pt>
                <c:pt idx="101">
                  <c:v>473.75</c:v>
                </c:pt>
                <c:pt idx="102">
                  <c:v>476.5</c:v>
                </c:pt>
                <c:pt idx="103">
                  <c:v>478.0</c:v>
                </c:pt>
                <c:pt idx="104">
                  <c:v>477.75</c:v>
                </c:pt>
                <c:pt idx="105">
                  <c:v>468.75</c:v>
                </c:pt>
                <c:pt idx="106">
                  <c:v>464.75</c:v>
                </c:pt>
                <c:pt idx="107">
                  <c:v>473.0</c:v>
                </c:pt>
                <c:pt idx="108">
                  <c:v>477.5</c:v>
                </c:pt>
                <c:pt idx="109">
                  <c:v>485.5</c:v>
                </c:pt>
                <c:pt idx="110">
                  <c:v>486.5</c:v>
                </c:pt>
                <c:pt idx="111">
                  <c:v>484.25</c:v>
                </c:pt>
                <c:pt idx="112">
                  <c:v>483.0</c:v>
                </c:pt>
                <c:pt idx="113">
                  <c:v>478.75</c:v>
                </c:pt>
                <c:pt idx="114">
                  <c:v>460.5</c:v>
                </c:pt>
                <c:pt idx="115">
                  <c:v>441.75</c:v>
                </c:pt>
                <c:pt idx="116">
                  <c:v>422.5</c:v>
                </c:pt>
                <c:pt idx="117">
                  <c:v>414.25</c:v>
                </c:pt>
                <c:pt idx="118">
                  <c:v>417.0</c:v>
                </c:pt>
                <c:pt idx="119">
                  <c:v>425.5</c:v>
                </c:pt>
                <c:pt idx="120">
                  <c:v>428.75</c:v>
                </c:pt>
                <c:pt idx="121">
                  <c:v>426.0</c:v>
                </c:pt>
                <c:pt idx="122">
                  <c:v>422.0</c:v>
                </c:pt>
                <c:pt idx="123">
                  <c:v>401.75</c:v>
                </c:pt>
                <c:pt idx="124">
                  <c:v>389.5</c:v>
                </c:pt>
                <c:pt idx="125">
                  <c:v>375.25</c:v>
                </c:pt>
                <c:pt idx="126">
                  <c:v>375.5</c:v>
                </c:pt>
                <c:pt idx="127">
                  <c:v>373.25</c:v>
                </c:pt>
                <c:pt idx="128">
                  <c:v>379.25</c:v>
                </c:pt>
                <c:pt idx="129">
                  <c:v>383.0</c:v>
                </c:pt>
                <c:pt idx="130">
                  <c:v>364.75</c:v>
                </c:pt>
                <c:pt idx="131">
                  <c:v>352.75</c:v>
                </c:pt>
                <c:pt idx="132">
                  <c:v>337.75</c:v>
                </c:pt>
                <c:pt idx="133">
                  <c:v>322.5</c:v>
                </c:pt>
                <c:pt idx="134">
                  <c:v>327.75</c:v>
                </c:pt>
                <c:pt idx="135">
                  <c:v>337.0</c:v>
                </c:pt>
                <c:pt idx="136">
                  <c:v>340.75</c:v>
                </c:pt>
                <c:pt idx="137">
                  <c:v>346.25</c:v>
                </c:pt>
                <c:pt idx="138">
                  <c:v>342.0</c:v>
                </c:pt>
                <c:pt idx="139">
                  <c:v>332.5</c:v>
                </c:pt>
                <c:pt idx="140">
                  <c:v>324.5</c:v>
                </c:pt>
                <c:pt idx="141">
                  <c:v>317.75</c:v>
                </c:pt>
                <c:pt idx="142">
                  <c:v>313.0</c:v>
                </c:pt>
                <c:pt idx="143">
                  <c:v>312.25</c:v>
                </c:pt>
                <c:pt idx="144">
                  <c:v>312.75</c:v>
                </c:pt>
              </c:numCache>
            </c:numRef>
          </c:val>
        </c:ser>
        <c:ser>
          <c:idx val="0"/>
          <c:order val="1"/>
          <c:tx>
            <c:v>Wind Production (kW)</c:v>
          </c:tx>
          <c:spPr>
            <a:solidFill>
              <a:srgbClr val="92D050">
                <a:alpha val="70000"/>
              </a:srgbClr>
            </a:solidFill>
            <a:effectLst/>
          </c:spPr>
          <c:val>
            <c:numRef>
              <c:f>BoltonOutput_100807!$E$8:$E$152</c:f>
              <c:numCache>
                <c:formatCode>General</c:formatCode>
                <c:ptCount val="145"/>
                <c:pt idx="0">
                  <c:v>4.698309999999997</c:v>
                </c:pt>
                <c:pt idx="1">
                  <c:v>4.83662</c:v>
                </c:pt>
                <c:pt idx="2">
                  <c:v>8.35363</c:v>
                </c:pt>
                <c:pt idx="3">
                  <c:v>6.24894</c:v>
                </c:pt>
                <c:pt idx="4">
                  <c:v>2.13103</c:v>
                </c:pt>
                <c:pt idx="5">
                  <c:v>0.225034</c:v>
                </c:pt>
                <c:pt idx="6">
                  <c:v>-0.0204237</c:v>
                </c:pt>
                <c:pt idx="7">
                  <c:v>-0.0205079</c:v>
                </c:pt>
                <c:pt idx="8">
                  <c:v>-0.0205008</c:v>
                </c:pt>
                <c:pt idx="9">
                  <c:v>-0.0205278</c:v>
                </c:pt>
                <c:pt idx="10">
                  <c:v>0.0805397</c:v>
                </c:pt>
                <c:pt idx="11">
                  <c:v>0.863483</c:v>
                </c:pt>
                <c:pt idx="12">
                  <c:v>3.01147</c:v>
                </c:pt>
                <c:pt idx="13">
                  <c:v>4.92327</c:v>
                </c:pt>
                <c:pt idx="14">
                  <c:v>6.42903</c:v>
                </c:pt>
                <c:pt idx="15">
                  <c:v>10.6412</c:v>
                </c:pt>
                <c:pt idx="16">
                  <c:v>13.4039</c:v>
                </c:pt>
                <c:pt idx="17">
                  <c:v>21.4561</c:v>
                </c:pt>
                <c:pt idx="18">
                  <c:v>23.3217</c:v>
                </c:pt>
                <c:pt idx="19">
                  <c:v>25.91829999999998</c:v>
                </c:pt>
                <c:pt idx="20">
                  <c:v>25.0047</c:v>
                </c:pt>
                <c:pt idx="21">
                  <c:v>21.759</c:v>
                </c:pt>
                <c:pt idx="22">
                  <c:v>24.51300000000001</c:v>
                </c:pt>
                <c:pt idx="23">
                  <c:v>31.1632</c:v>
                </c:pt>
                <c:pt idx="24">
                  <c:v>23.9012</c:v>
                </c:pt>
                <c:pt idx="25">
                  <c:v>29.5143</c:v>
                </c:pt>
                <c:pt idx="26">
                  <c:v>47.2258</c:v>
                </c:pt>
                <c:pt idx="27">
                  <c:v>43.0318</c:v>
                </c:pt>
                <c:pt idx="28">
                  <c:v>42.2571</c:v>
                </c:pt>
                <c:pt idx="29">
                  <c:v>44.26880000000001</c:v>
                </c:pt>
                <c:pt idx="30">
                  <c:v>58.50680000000001</c:v>
                </c:pt>
                <c:pt idx="31">
                  <c:v>60.8532</c:v>
                </c:pt>
                <c:pt idx="32">
                  <c:v>63.5195</c:v>
                </c:pt>
                <c:pt idx="33">
                  <c:v>62.7507</c:v>
                </c:pt>
                <c:pt idx="34">
                  <c:v>67.405</c:v>
                </c:pt>
                <c:pt idx="35">
                  <c:v>75.0143</c:v>
                </c:pt>
                <c:pt idx="36">
                  <c:v>73.68369999999998</c:v>
                </c:pt>
                <c:pt idx="37">
                  <c:v>79.84630000000001</c:v>
                </c:pt>
                <c:pt idx="38">
                  <c:v>73.80829999999998</c:v>
                </c:pt>
                <c:pt idx="39">
                  <c:v>66.4275</c:v>
                </c:pt>
                <c:pt idx="40">
                  <c:v>78.7294</c:v>
                </c:pt>
                <c:pt idx="41">
                  <c:v>91.87019999999998</c:v>
                </c:pt>
                <c:pt idx="42">
                  <c:v>101.483</c:v>
                </c:pt>
                <c:pt idx="43">
                  <c:v>99.67379999999994</c:v>
                </c:pt>
                <c:pt idx="44">
                  <c:v>96.82589999999998</c:v>
                </c:pt>
                <c:pt idx="45">
                  <c:v>90.8634</c:v>
                </c:pt>
                <c:pt idx="46">
                  <c:v>99.85679999999998</c:v>
                </c:pt>
                <c:pt idx="47">
                  <c:v>96.9334</c:v>
                </c:pt>
                <c:pt idx="48">
                  <c:v>91.0319</c:v>
                </c:pt>
                <c:pt idx="49">
                  <c:v>90.2968</c:v>
                </c:pt>
                <c:pt idx="50">
                  <c:v>89.4457</c:v>
                </c:pt>
                <c:pt idx="51">
                  <c:v>97.2169</c:v>
                </c:pt>
                <c:pt idx="52">
                  <c:v>97.2538</c:v>
                </c:pt>
                <c:pt idx="53">
                  <c:v>99.53279999999998</c:v>
                </c:pt>
                <c:pt idx="54">
                  <c:v>98.38639999999998</c:v>
                </c:pt>
                <c:pt idx="55">
                  <c:v>101.955</c:v>
                </c:pt>
                <c:pt idx="56">
                  <c:v>108.646</c:v>
                </c:pt>
                <c:pt idx="57">
                  <c:v>105.765</c:v>
                </c:pt>
                <c:pt idx="58">
                  <c:v>103.707</c:v>
                </c:pt>
                <c:pt idx="59">
                  <c:v>99.8144</c:v>
                </c:pt>
                <c:pt idx="60">
                  <c:v>97.57929999999998</c:v>
                </c:pt>
                <c:pt idx="61">
                  <c:v>95.87439999999998</c:v>
                </c:pt>
                <c:pt idx="62">
                  <c:v>91.0875</c:v>
                </c:pt>
                <c:pt idx="63">
                  <c:v>97.4303</c:v>
                </c:pt>
                <c:pt idx="64">
                  <c:v>93.795</c:v>
                </c:pt>
                <c:pt idx="65">
                  <c:v>103.042</c:v>
                </c:pt>
                <c:pt idx="66">
                  <c:v>105.673</c:v>
                </c:pt>
                <c:pt idx="67">
                  <c:v>102.539</c:v>
                </c:pt>
                <c:pt idx="68">
                  <c:v>96.9063</c:v>
                </c:pt>
                <c:pt idx="69">
                  <c:v>98.2825</c:v>
                </c:pt>
                <c:pt idx="70">
                  <c:v>97.5418</c:v>
                </c:pt>
                <c:pt idx="71">
                  <c:v>99.37019999999998</c:v>
                </c:pt>
                <c:pt idx="72">
                  <c:v>99.9969</c:v>
                </c:pt>
                <c:pt idx="73">
                  <c:v>100.053</c:v>
                </c:pt>
                <c:pt idx="74">
                  <c:v>103.798</c:v>
                </c:pt>
                <c:pt idx="75">
                  <c:v>106.366</c:v>
                </c:pt>
                <c:pt idx="76">
                  <c:v>106.078</c:v>
                </c:pt>
                <c:pt idx="77">
                  <c:v>104.075</c:v>
                </c:pt>
                <c:pt idx="78">
                  <c:v>104.668</c:v>
                </c:pt>
                <c:pt idx="79">
                  <c:v>101.413</c:v>
                </c:pt>
                <c:pt idx="80">
                  <c:v>100.541</c:v>
                </c:pt>
                <c:pt idx="81">
                  <c:v>95.3743</c:v>
                </c:pt>
                <c:pt idx="82">
                  <c:v>97.5945</c:v>
                </c:pt>
                <c:pt idx="83">
                  <c:v>96.9127</c:v>
                </c:pt>
                <c:pt idx="84">
                  <c:v>93.9527</c:v>
                </c:pt>
                <c:pt idx="85">
                  <c:v>95.5717</c:v>
                </c:pt>
                <c:pt idx="86">
                  <c:v>96.6316</c:v>
                </c:pt>
                <c:pt idx="87">
                  <c:v>91.12039999999998</c:v>
                </c:pt>
                <c:pt idx="88">
                  <c:v>85.07669999999998</c:v>
                </c:pt>
                <c:pt idx="89">
                  <c:v>94.1611</c:v>
                </c:pt>
                <c:pt idx="90">
                  <c:v>91.55079999999998</c:v>
                </c:pt>
                <c:pt idx="91">
                  <c:v>92.27849999999998</c:v>
                </c:pt>
                <c:pt idx="92">
                  <c:v>96.7632</c:v>
                </c:pt>
                <c:pt idx="93">
                  <c:v>101.018</c:v>
                </c:pt>
                <c:pt idx="94">
                  <c:v>102.63</c:v>
                </c:pt>
                <c:pt idx="95">
                  <c:v>100.191</c:v>
                </c:pt>
                <c:pt idx="96">
                  <c:v>105.438</c:v>
                </c:pt>
                <c:pt idx="97">
                  <c:v>100.323</c:v>
                </c:pt>
                <c:pt idx="98">
                  <c:v>98.3812</c:v>
                </c:pt>
                <c:pt idx="99">
                  <c:v>96.6114</c:v>
                </c:pt>
                <c:pt idx="100">
                  <c:v>96.60879999999995</c:v>
                </c:pt>
                <c:pt idx="101">
                  <c:v>89.67359999999998</c:v>
                </c:pt>
                <c:pt idx="102">
                  <c:v>95.2809</c:v>
                </c:pt>
                <c:pt idx="103">
                  <c:v>103.5</c:v>
                </c:pt>
                <c:pt idx="104">
                  <c:v>48.8717</c:v>
                </c:pt>
                <c:pt idx="105">
                  <c:v>101.842</c:v>
                </c:pt>
                <c:pt idx="106">
                  <c:v>101.967</c:v>
                </c:pt>
                <c:pt idx="107">
                  <c:v>105.388</c:v>
                </c:pt>
                <c:pt idx="108">
                  <c:v>106.272</c:v>
                </c:pt>
                <c:pt idx="109">
                  <c:v>104.107</c:v>
                </c:pt>
                <c:pt idx="110">
                  <c:v>105.699</c:v>
                </c:pt>
                <c:pt idx="111">
                  <c:v>106.038</c:v>
                </c:pt>
                <c:pt idx="112">
                  <c:v>106.523</c:v>
                </c:pt>
                <c:pt idx="113">
                  <c:v>37.863</c:v>
                </c:pt>
                <c:pt idx="114">
                  <c:v>-0.02079</c:v>
                </c:pt>
                <c:pt idx="115">
                  <c:v>-0.0207914</c:v>
                </c:pt>
                <c:pt idx="116">
                  <c:v>-0.0207855</c:v>
                </c:pt>
                <c:pt idx="117">
                  <c:v>-0.0208263</c:v>
                </c:pt>
                <c:pt idx="118">
                  <c:v>-0.0208332</c:v>
                </c:pt>
                <c:pt idx="119">
                  <c:v>-0.0205813</c:v>
                </c:pt>
                <c:pt idx="120">
                  <c:v>-0.020744</c:v>
                </c:pt>
                <c:pt idx="121">
                  <c:v>-0.0206802</c:v>
                </c:pt>
                <c:pt idx="122">
                  <c:v>-0.020757</c:v>
                </c:pt>
                <c:pt idx="123">
                  <c:v>-0.0207866</c:v>
                </c:pt>
                <c:pt idx="124">
                  <c:v>-0.0207724</c:v>
                </c:pt>
                <c:pt idx="125">
                  <c:v>-0.0207782</c:v>
                </c:pt>
                <c:pt idx="126">
                  <c:v>-0.0205452</c:v>
                </c:pt>
                <c:pt idx="127">
                  <c:v>-0.0206439</c:v>
                </c:pt>
                <c:pt idx="128">
                  <c:v>-0.020659</c:v>
                </c:pt>
                <c:pt idx="129">
                  <c:v>-0.0206721</c:v>
                </c:pt>
                <c:pt idx="130">
                  <c:v>-0.0207026</c:v>
                </c:pt>
                <c:pt idx="131">
                  <c:v>-0.0206619</c:v>
                </c:pt>
                <c:pt idx="132">
                  <c:v>-0.0206932</c:v>
                </c:pt>
                <c:pt idx="133">
                  <c:v>43.7143</c:v>
                </c:pt>
                <c:pt idx="134">
                  <c:v>108.753</c:v>
                </c:pt>
                <c:pt idx="135">
                  <c:v>108.501</c:v>
                </c:pt>
                <c:pt idx="136">
                  <c:v>108.995</c:v>
                </c:pt>
                <c:pt idx="137">
                  <c:v>108.264</c:v>
                </c:pt>
                <c:pt idx="138">
                  <c:v>108.09</c:v>
                </c:pt>
                <c:pt idx="139">
                  <c:v>106.307</c:v>
                </c:pt>
                <c:pt idx="140">
                  <c:v>108.134</c:v>
                </c:pt>
                <c:pt idx="141">
                  <c:v>106.608</c:v>
                </c:pt>
                <c:pt idx="142">
                  <c:v>106.209</c:v>
                </c:pt>
                <c:pt idx="143">
                  <c:v>105.602</c:v>
                </c:pt>
                <c:pt idx="144">
                  <c:v>105.354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7354488"/>
        <c:axId val="-2137361272"/>
      </c:areaChart>
      <c:catAx>
        <c:axId val="-2137354488"/>
        <c:scaling>
          <c:orientation val="minMax"/>
        </c:scaling>
        <c:delete val="0"/>
        <c:axPos val="b"/>
        <c:majorTickMark val="none"/>
        <c:minorTickMark val="none"/>
        <c:tickLblPos val="none"/>
        <c:crossAx val="-2137361272"/>
        <c:crosses val="autoZero"/>
        <c:auto val="1"/>
        <c:lblAlgn val="ctr"/>
        <c:lblOffset val="100"/>
        <c:noMultiLvlLbl val="0"/>
      </c:catAx>
      <c:valAx>
        <c:axId val="-2137361272"/>
        <c:scaling>
          <c:orientation val="minMax"/>
          <c:min val="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37354488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1"/>
          <c:order val="0"/>
          <c:tx>
            <c:v>Demand (kW)</c:v>
          </c:tx>
          <c:spPr>
            <a:solidFill>
              <a:srgbClr val="F46F0C">
                <a:alpha val="70000"/>
              </a:srgbClr>
            </a:solidFill>
            <a:ln>
              <a:solidFill>
                <a:srgbClr val="F46F0C"/>
              </a:solidFill>
            </a:ln>
          </c:spPr>
          <c:val>
            <c:numRef>
              <c:f>BoltonOutput_100807!$G$8:$G$152</c:f>
              <c:numCache>
                <c:formatCode>General</c:formatCode>
                <c:ptCount val="145"/>
                <c:pt idx="0">
                  <c:v>304.0</c:v>
                </c:pt>
                <c:pt idx="1">
                  <c:v>305.5</c:v>
                </c:pt>
                <c:pt idx="2">
                  <c:v>308.0</c:v>
                </c:pt>
                <c:pt idx="3">
                  <c:v>311.5</c:v>
                </c:pt>
                <c:pt idx="4">
                  <c:v>323.0</c:v>
                </c:pt>
                <c:pt idx="5">
                  <c:v>329.75</c:v>
                </c:pt>
                <c:pt idx="6">
                  <c:v>331.5</c:v>
                </c:pt>
                <c:pt idx="7">
                  <c:v>329.75</c:v>
                </c:pt>
                <c:pt idx="8">
                  <c:v>337.75</c:v>
                </c:pt>
                <c:pt idx="9">
                  <c:v>341.75</c:v>
                </c:pt>
                <c:pt idx="10">
                  <c:v>354.5</c:v>
                </c:pt>
                <c:pt idx="11">
                  <c:v>366.75</c:v>
                </c:pt>
                <c:pt idx="12">
                  <c:v>366.5</c:v>
                </c:pt>
                <c:pt idx="13">
                  <c:v>374.5</c:v>
                </c:pt>
                <c:pt idx="14">
                  <c:v>372.25</c:v>
                </c:pt>
                <c:pt idx="15">
                  <c:v>374.25</c:v>
                </c:pt>
                <c:pt idx="16">
                  <c:v>384.25</c:v>
                </c:pt>
                <c:pt idx="17">
                  <c:v>394.0</c:v>
                </c:pt>
                <c:pt idx="18">
                  <c:v>407.25</c:v>
                </c:pt>
                <c:pt idx="19">
                  <c:v>424.0</c:v>
                </c:pt>
                <c:pt idx="20">
                  <c:v>427.0</c:v>
                </c:pt>
                <c:pt idx="21">
                  <c:v>422.75</c:v>
                </c:pt>
                <c:pt idx="22">
                  <c:v>429.75</c:v>
                </c:pt>
                <c:pt idx="23">
                  <c:v>422.75</c:v>
                </c:pt>
                <c:pt idx="24">
                  <c:v>416.5</c:v>
                </c:pt>
                <c:pt idx="25">
                  <c:v>420.0</c:v>
                </c:pt>
                <c:pt idx="26">
                  <c:v>413.5</c:v>
                </c:pt>
                <c:pt idx="27">
                  <c:v>423.0</c:v>
                </c:pt>
                <c:pt idx="28">
                  <c:v>427.0</c:v>
                </c:pt>
                <c:pt idx="29">
                  <c:v>428.75</c:v>
                </c:pt>
                <c:pt idx="30">
                  <c:v>425.25</c:v>
                </c:pt>
                <c:pt idx="31">
                  <c:v>413.0</c:v>
                </c:pt>
                <c:pt idx="32">
                  <c:v>426.5</c:v>
                </c:pt>
                <c:pt idx="33">
                  <c:v>438.0</c:v>
                </c:pt>
                <c:pt idx="34">
                  <c:v>457.25</c:v>
                </c:pt>
                <c:pt idx="35">
                  <c:v>470.5</c:v>
                </c:pt>
                <c:pt idx="36">
                  <c:v>465.75</c:v>
                </c:pt>
                <c:pt idx="37">
                  <c:v>463.25</c:v>
                </c:pt>
                <c:pt idx="38">
                  <c:v>460.75</c:v>
                </c:pt>
                <c:pt idx="39">
                  <c:v>463.5</c:v>
                </c:pt>
                <c:pt idx="40">
                  <c:v>481.0</c:v>
                </c:pt>
                <c:pt idx="41">
                  <c:v>493.75</c:v>
                </c:pt>
                <c:pt idx="42">
                  <c:v>503.0</c:v>
                </c:pt>
                <c:pt idx="43">
                  <c:v>517.5</c:v>
                </c:pt>
                <c:pt idx="44">
                  <c:v>515.0</c:v>
                </c:pt>
                <c:pt idx="45">
                  <c:v>520.75</c:v>
                </c:pt>
                <c:pt idx="46">
                  <c:v>521.25</c:v>
                </c:pt>
                <c:pt idx="47">
                  <c:v>525.25</c:v>
                </c:pt>
                <c:pt idx="48">
                  <c:v>530.0</c:v>
                </c:pt>
                <c:pt idx="49">
                  <c:v>529.75</c:v>
                </c:pt>
                <c:pt idx="50">
                  <c:v>532.5</c:v>
                </c:pt>
                <c:pt idx="51">
                  <c:v>528.0</c:v>
                </c:pt>
                <c:pt idx="52">
                  <c:v>526.5</c:v>
                </c:pt>
                <c:pt idx="53">
                  <c:v>518.5</c:v>
                </c:pt>
                <c:pt idx="54">
                  <c:v>519.75</c:v>
                </c:pt>
                <c:pt idx="55">
                  <c:v>516.0</c:v>
                </c:pt>
                <c:pt idx="56">
                  <c:v>520.0</c:v>
                </c:pt>
                <c:pt idx="57">
                  <c:v>526.75</c:v>
                </c:pt>
                <c:pt idx="58">
                  <c:v>529.5</c:v>
                </c:pt>
                <c:pt idx="59">
                  <c:v>537.5</c:v>
                </c:pt>
                <c:pt idx="60">
                  <c:v>526.0</c:v>
                </c:pt>
                <c:pt idx="61">
                  <c:v>524.0</c:v>
                </c:pt>
                <c:pt idx="62">
                  <c:v>524.25</c:v>
                </c:pt>
                <c:pt idx="63">
                  <c:v>515.5</c:v>
                </c:pt>
                <c:pt idx="64">
                  <c:v>520.5</c:v>
                </c:pt>
                <c:pt idx="65">
                  <c:v>519.0</c:v>
                </c:pt>
                <c:pt idx="66">
                  <c:v>512.0</c:v>
                </c:pt>
                <c:pt idx="67">
                  <c:v>518.5</c:v>
                </c:pt>
                <c:pt idx="68">
                  <c:v>514.0</c:v>
                </c:pt>
                <c:pt idx="69">
                  <c:v>514.0</c:v>
                </c:pt>
                <c:pt idx="70">
                  <c:v>518.5</c:v>
                </c:pt>
                <c:pt idx="71">
                  <c:v>515.0</c:v>
                </c:pt>
                <c:pt idx="72">
                  <c:v>521.25</c:v>
                </c:pt>
                <c:pt idx="73">
                  <c:v>528.5</c:v>
                </c:pt>
                <c:pt idx="74">
                  <c:v>525.5</c:v>
                </c:pt>
                <c:pt idx="75">
                  <c:v>530.25</c:v>
                </c:pt>
                <c:pt idx="76">
                  <c:v>527.25</c:v>
                </c:pt>
                <c:pt idx="77">
                  <c:v>523.5</c:v>
                </c:pt>
                <c:pt idx="78">
                  <c:v>524.75</c:v>
                </c:pt>
                <c:pt idx="79">
                  <c:v>521.25</c:v>
                </c:pt>
                <c:pt idx="80">
                  <c:v>527.75</c:v>
                </c:pt>
                <c:pt idx="81">
                  <c:v>528.75</c:v>
                </c:pt>
                <c:pt idx="82">
                  <c:v>534.0</c:v>
                </c:pt>
                <c:pt idx="83">
                  <c:v>538.25</c:v>
                </c:pt>
                <c:pt idx="84">
                  <c:v>537.75</c:v>
                </c:pt>
                <c:pt idx="85">
                  <c:v>540.5</c:v>
                </c:pt>
                <c:pt idx="86">
                  <c:v>530.25</c:v>
                </c:pt>
                <c:pt idx="87">
                  <c:v>527.5</c:v>
                </c:pt>
                <c:pt idx="88">
                  <c:v>527.25</c:v>
                </c:pt>
                <c:pt idx="89">
                  <c:v>523.25</c:v>
                </c:pt>
                <c:pt idx="90">
                  <c:v>526.0</c:v>
                </c:pt>
                <c:pt idx="91">
                  <c:v>511.25</c:v>
                </c:pt>
                <c:pt idx="92">
                  <c:v>507.25</c:v>
                </c:pt>
                <c:pt idx="93">
                  <c:v>494.75</c:v>
                </c:pt>
                <c:pt idx="94">
                  <c:v>501.5</c:v>
                </c:pt>
                <c:pt idx="95">
                  <c:v>504.25</c:v>
                </c:pt>
                <c:pt idx="96">
                  <c:v>488.5</c:v>
                </c:pt>
                <c:pt idx="97">
                  <c:v>497.0</c:v>
                </c:pt>
                <c:pt idx="98">
                  <c:v>484.75</c:v>
                </c:pt>
                <c:pt idx="99">
                  <c:v>486.5</c:v>
                </c:pt>
                <c:pt idx="100">
                  <c:v>485.0</c:v>
                </c:pt>
                <c:pt idx="101">
                  <c:v>472.75</c:v>
                </c:pt>
                <c:pt idx="102">
                  <c:v>472.75</c:v>
                </c:pt>
                <c:pt idx="103">
                  <c:v>470.0</c:v>
                </c:pt>
                <c:pt idx="104">
                  <c:v>473.75</c:v>
                </c:pt>
                <c:pt idx="105">
                  <c:v>478.5</c:v>
                </c:pt>
                <c:pt idx="106">
                  <c:v>471.25</c:v>
                </c:pt>
                <c:pt idx="107">
                  <c:v>477.5</c:v>
                </c:pt>
                <c:pt idx="108">
                  <c:v>480.0</c:v>
                </c:pt>
                <c:pt idx="109">
                  <c:v>481.0</c:v>
                </c:pt>
                <c:pt idx="110">
                  <c:v>485.0</c:v>
                </c:pt>
                <c:pt idx="111">
                  <c:v>476.75</c:v>
                </c:pt>
                <c:pt idx="112">
                  <c:v>480.75</c:v>
                </c:pt>
                <c:pt idx="113">
                  <c:v>474.0</c:v>
                </c:pt>
                <c:pt idx="114">
                  <c:v>466.0</c:v>
                </c:pt>
                <c:pt idx="115">
                  <c:v>454.75</c:v>
                </c:pt>
                <c:pt idx="116">
                  <c:v>439.25</c:v>
                </c:pt>
                <c:pt idx="117">
                  <c:v>434.5</c:v>
                </c:pt>
                <c:pt idx="118">
                  <c:v>424.5</c:v>
                </c:pt>
                <c:pt idx="119">
                  <c:v>420.0</c:v>
                </c:pt>
                <c:pt idx="120">
                  <c:v>413.5</c:v>
                </c:pt>
                <c:pt idx="121">
                  <c:v>409.0</c:v>
                </c:pt>
                <c:pt idx="122">
                  <c:v>402.5</c:v>
                </c:pt>
                <c:pt idx="123">
                  <c:v>400.0</c:v>
                </c:pt>
                <c:pt idx="124">
                  <c:v>390.5</c:v>
                </c:pt>
                <c:pt idx="125">
                  <c:v>374.75</c:v>
                </c:pt>
                <c:pt idx="126">
                  <c:v>368.25</c:v>
                </c:pt>
                <c:pt idx="127">
                  <c:v>364.75</c:v>
                </c:pt>
                <c:pt idx="128">
                  <c:v>369.25</c:v>
                </c:pt>
                <c:pt idx="129">
                  <c:v>369.25</c:v>
                </c:pt>
                <c:pt idx="130">
                  <c:v>358.25</c:v>
                </c:pt>
                <c:pt idx="131">
                  <c:v>351.0</c:v>
                </c:pt>
                <c:pt idx="132">
                  <c:v>329.75</c:v>
                </c:pt>
                <c:pt idx="133">
                  <c:v>318.0</c:v>
                </c:pt>
                <c:pt idx="134">
                  <c:v>322.0</c:v>
                </c:pt>
                <c:pt idx="135">
                  <c:v>314.0</c:v>
                </c:pt>
                <c:pt idx="136">
                  <c:v>318.0</c:v>
                </c:pt>
                <c:pt idx="137">
                  <c:v>317.5</c:v>
                </c:pt>
                <c:pt idx="138">
                  <c:v>315.0</c:v>
                </c:pt>
                <c:pt idx="139">
                  <c:v>311.75</c:v>
                </c:pt>
                <c:pt idx="140">
                  <c:v>311.0</c:v>
                </c:pt>
                <c:pt idx="141">
                  <c:v>311.75</c:v>
                </c:pt>
                <c:pt idx="142">
                  <c:v>308.75</c:v>
                </c:pt>
                <c:pt idx="143">
                  <c:v>310.75</c:v>
                </c:pt>
                <c:pt idx="144">
                  <c:v>309.75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7431768"/>
        <c:axId val="-2137426152"/>
      </c:areaChart>
      <c:catAx>
        <c:axId val="-21374317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 dirty="0" smtClean="0"/>
                  <a:t>Time of Day</a:t>
                </a:r>
                <a:endParaRPr lang="en-US" b="0" dirty="0"/>
              </a:p>
            </c:rich>
          </c:tx>
          <c:overlay val="0"/>
        </c:title>
        <c:majorTickMark val="none"/>
        <c:minorTickMark val="none"/>
        <c:tickLblPos val="none"/>
        <c:crossAx val="-2137426152"/>
        <c:crosses val="autoZero"/>
        <c:auto val="1"/>
        <c:lblAlgn val="ctr"/>
        <c:lblOffset val="100"/>
        <c:noMultiLvlLbl val="0"/>
      </c:catAx>
      <c:valAx>
        <c:axId val="-213742615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 dirty="0" smtClean="0"/>
                  <a:t>Demand (kW)</a:t>
                </a:r>
                <a:endParaRPr lang="en-US" b="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21374317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areaChart>
        <c:grouping val="standard"/>
        <c:varyColors val="0"/>
        <c:ser>
          <c:idx val="1"/>
          <c:order val="0"/>
          <c:tx>
            <c:v>Demand (kW)</c:v>
          </c:tx>
          <c:spPr>
            <a:solidFill>
              <a:srgbClr val="F46F0C">
                <a:alpha val="70000"/>
              </a:srgbClr>
            </a:solidFill>
            <a:ln>
              <a:solidFill>
                <a:srgbClr val="F46F0C"/>
              </a:solidFill>
            </a:ln>
          </c:spPr>
          <c:val>
            <c:numRef>
              <c:f>BoltonOutput_100807!$N$8:$N$152</c:f>
              <c:numCache>
                <c:formatCode>General</c:formatCode>
                <c:ptCount val="145"/>
                <c:pt idx="0">
                  <c:v>61.6</c:v>
                </c:pt>
                <c:pt idx="1">
                  <c:v>62.1</c:v>
                </c:pt>
                <c:pt idx="2">
                  <c:v>62.8666666666666</c:v>
                </c:pt>
                <c:pt idx="3">
                  <c:v>64.4</c:v>
                </c:pt>
                <c:pt idx="4">
                  <c:v>65.55</c:v>
                </c:pt>
                <c:pt idx="5">
                  <c:v>65.9</c:v>
                </c:pt>
                <c:pt idx="6">
                  <c:v>65.1</c:v>
                </c:pt>
                <c:pt idx="7">
                  <c:v>64.1</c:v>
                </c:pt>
                <c:pt idx="8">
                  <c:v>66.65</c:v>
                </c:pt>
                <c:pt idx="9">
                  <c:v>68.85000000000001</c:v>
                </c:pt>
                <c:pt idx="10">
                  <c:v>72.1</c:v>
                </c:pt>
                <c:pt idx="11">
                  <c:v>75.3</c:v>
                </c:pt>
                <c:pt idx="12">
                  <c:v>74.4</c:v>
                </c:pt>
                <c:pt idx="13">
                  <c:v>75.6</c:v>
                </c:pt>
                <c:pt idx="14">
                  <c:v>75.3</c:v>
                </c:pt>
                <c:pt idx="15">
                  <c:v>73.35</c:v>
                </c:pt>
                <c:pt idx="16">
                  <c:v>76.3</c:v>
                </c:pt>
                <c:pt idx="17">
                  <c:v>77.0</c:v>
                </c:pt>
                <c:pt idx="18">
                  <c:v>78.75</c:v>
                </c:pt>
                <c:pt idx="19">
                  <c:v>81.7</c:v>
                </c:pt>
                <c:pt idx="20">
                  <c:v>80.55</c:v>
                </c:pt>
                <c:pt idx="21">
                  <c:v>82.30000000000001</c:v>
                </c:pt>
                <c:pt idx="22">
                  <c:v>84.60000000000001</c:v>
                </c:pt>
                <c:pt idx="23">
                  <c:v>84.25</c:v>
                </c:pt>
                <c:pt idx="24">
                  <c:v>85.3</c:v>
                </c:pt>
                <c:pt idx="25">
                  <c:v>83.6</c:v>
                </c:pt>
                <c:pt idx="26">
                  <c:v>82.05000000000001</c:v>
                </c:pt>
                <c:pt idx="27">
                  <c:v>82.75</c:v>
                </c:pt>
                <c:pt idx="28">
                  <c:v>82.55000000000001</c:v>
                </c:pt>
                <c:pt idx="29">
                  <c:v>83.9</c:v>
                </c:pt>
                <c:pt idx="30">
                  <c:v>83.65</c:v>
                </c:pt>
                <c:pt idx="31">
                  <c:v>83.05</c:v>
                </c:pt>
                <c:pt idx="32">
                  <c:v>86.4</c:v>
                </c:pt>
                <c:pt idx="33">
                  <c:v>88.0</c:v>
                </c:pt>
                <c:pt idx="34">
                  <c:v>90.15</c:v>
                </c:pt>
                <c:pt idx="35">
                  <c:v>94.6</c:v>
                </c:pt>
                <c:pt idx="36">
                  <c:v>93.25</c:v>
                </c:pt>
                <c:pt idx="37">
                  <c:v>93.25</c:v>
                </c:pt>
                <c:pt idx="38">
                  <c:v>94.35</c:v>
                </c:pt>
                <c:pt idx="39">
                  <c:v>92.55000000000001</c:v>
                </c:pt>
                <c:pt idx="40">
                  <c:v>94.85</c:v>
                </c:pt>
                <c:pt idx="41">
                  <c:v>97.35</c:v>
                </c:pt>
                <c:pt idx="42">
                  <c:v>99.25</c:v>
                </c:pt>
                <c:pt idx="43">
                  <c:v>101.65</c:v>
                </c:pt>
                <c:pt idx="44">
                  <c:v>102.2</c:v>
                </c:pt>
                <c:pt idx="45">
                  <c:v>102.8</c:v>
                </c:pt>
                <c:pt idx="46">
                  <c:v>102.45</c:v>
                </c:pt>
                <c:pt idx="47">
                  <c:v>103.5</c:v>
                </c:pt>
                <c:pt idx="48">
                  <c:v>103.0</c:v>
                </c:pt>
                <c:pt idx="49">
                  <c:v>103.45</c:v>
                </c:pt>
                <c:pt idx="50">
                  <c:v>103.35</c:v>
                </c:pt>
                <c:pt idx="51">
                  <c:v>103.75</c:v>
                </c:pt>
                <c:pt idx="52">
                  <c:v>104.35</c:v>
                </c:pt>
                <c:pt idx="53">
                  <c:v>104.4</c:v>
                </c:pt>
                <c:pt idx="54">
                  <c:v>105.35</c:v>
                </c:pt>
                <c:pt idx="55">
                  <c:v>103.7</c:v>
                </c:pt>
                <c:pt idx="56">
                  <c:v>103.65</c:v>
                </c:pt>
                <c:pt idx="57">
                  <c:v>104.45</c:v>
                </c:pt>
                <c:pt idx="58">
                  <c:v>103.65</c:v>
                </c:pt>
                <c:pt idx="59">
                  <c:v>104.4</c:v>
                </c:pt>
                <c:pt idx="60">
                  <c:v>104.65</c:v>
                </c:pt>
                <c:pt idx="61">
                  <c:v>103.3</c:v>
                </c:pt>
                <c:pt idx="62">
                  <c:v>103.5</c:v>
                </c:pt>
                <c:pt idx="63">
                  <c:v>104.45</c:v>
                </c:pt>
                <c:pt idx="64">
                  <c:v>105.85</c:v>
                </c:pt>
                <c:pt idx="65">
                  <c:v>106.25</c:v>
                </c:pt>
                <c:pt idx="66">
                  <c:v>105.8</c:v>
                </c:pt>
                <c:pt idx="67">
                  <c:v>104.95</c:v>
                </c:pt>
                <c:pt idx="68">
                  <c:v>103.65</c:v>
                </c:pt>
                <c:pt idx="69">
                  <c:v>102.7</c:v>
                </c:pt>
                <c:pt idx="70">
                  <c:v>104.05</c:v>
                </c:pt>
                <c:pt idx="71">
                  <c:v>104.3</c:v>
                </c:pt>
                <c:pt idx="72">
                  <c:v>103.8</c:v>
                </c:pt>
                <c:pt idx="73">
                  <c:v>104.35</c:v>
                </c:pt>
                <c:pt idx="74">
                  <c:v>104.9</c:v>
                </c:pt>
                <c:pt idx="75">
                  <c:v>103.8</c:v>
                </c:pt>
                <c:pt idx="76">
                  <c:v>104.7</c:v>
                </c:pt>
                <c:pt idx="77">
                  <c:v>104.35</c:v>
                </c:pt>
                <c:pt idx="78">
                  <c:v>103.3</c:v>
                </c:pt>
                <c:pt idx="79">
                  <c:v>103.75</c:v>
                </c:pt>
                <c:pt idx="80">
                  <c:v>103.9</c:v>
                </c:pt>
                <c:pt idx="81">
                  <c:v>103.75</c:v>
                </c:pt>
                <c:pt idx="82">
                  <c:v>104.05</c:v>
                </c:pt>
                <c:pt idx="83">
                  <c:v>105.85</c:v>
                </c:pt>
                <c:pt idx="84">
                  <c:v>105.25</c:v>
                </c:pt>
                <c:pt idx="85">
                  <c:v>106.9</c:v>
                </c:pt>
                <c:pt idx="86">
                  <c:v>107.45</c:v>
                </c:pt>
                <c:pt idx="87">
                  <c:v>105.75</c:v>
                </c:pt>
                <c:pt idx="88">
                  <c:v>107.1</c:v>
                </c:pt>
                <c:pt idx="89">
                  <c:v>107.1</c:v>
                </c:pt>
                <c:pt idx="90">
                  <c:v>103.95</c:v>
                </c:pt>
                <c:pt idx="91">
                  <c:v>105.75</c:v>
                </c:pt>
                <c:pt idx="92">
                  <c:v>105.0</c:v>
                </c:pt>
                <c:pt idx="93">
                  <c:v>102.85</c:v>
                </c:pt>
                <c:pt idx="94">
                  <c:v>103.15</c:v>
                </c:pt>
                <c:pt idx="95">
                  <c:v>99.75</c:v>
                </c:pt>
                <c:pt idx="96">
                  <c:v>95.8</c:v>
                </c:pt>
                <c:pt idx="97">
                  <c:v>93.60000000000001</c:v>
                </c:pt>
                <c:pt idx="98">
                  <c:v>93.30000000000001</c:v>
                </c:pt>
                <c:pt idx="99">
                  <c:v>93.8</c:v>
                </c:pt>
                <c:pt idx="100">
                  <c:v>94.2</c:v>
                </c:pt>
                <c:pt idx="101">
                  <c:v>94.6</c:v>
                </c:pt>
                <c:pt idx="102">
                  <c:v>93.65</c:v>
                </c:pt>
                <c:pt idx="103">
                  <c:v>92.30000000000001</c:v>
                </c:pt>
                <c:pt idx="104">
                  <c:v>94.0</c:v>
                </c:pt>
                <c:pt idx="105">
                  <c:v>93.75</c:v>
                </c:pt>
                <c:pt idx="106">
                  <c:v>95.95000000000001</c:v>
                </c:pt>
                <c:pt idx="107">
                  <c:v>96.30000000000001</c:v>
                </c:pt>
                <c:pt idx="108">
                  <c:v>96.45</c:v>
                </c:pt>
                <c:pt idx="109">
                  <c:v>96.05</c:v>
                </c:pt>
                <c:pt idx="110">
                  <c:v>95.95</c:v>
                </c:pt>
                <c:pt idx="111">
                  <c:v>95.75</c:v>
                </c:pt>
                <c:pt idx="112">
                  <c:v>93.7</c:v>
                </c:pt>
                <c:pt idx="113">
                  <c:v>93.75</c:v>
                </c:pt>
                <c:pt idx="114">
                  <c:v>90.25</c:v>
                </c:pt>
                <c:pt idx="115">
                  <c:v>88.95</c:v>
                </c:pt>
                <c:pt idx="116">
                  <c:v>87.0</c:v>
                </c:pt>
                <c:pt idx="117">
                  <c:v>85.0</c:v>
                </c:pt>
                <c:pt idx="118">
                  <c:v>86.15</c:v>
                </c:pt>
                <c:pt idx="119">
                  <c:v>86.0</c:v>
                </c:pt>
                <c:pt idx="120">
                  <c:v>86.50000000000001</c:v>
                </c:pt>
                <c:pt idx="121">
                  <c:v>86.25</c:v>
                </c:pt>
                <c:pt idx="122">
                  <c:v>81.95000000000001</c:v>
                </c:pt>
                <c:pt idx="123">
                  <c:v>77.9</c:v>
                </c:pt>
                <c:pt idx="124">
                  <c:v>74.4</c:v>
                </c:pt>
                <c:pt idx="125">
                  <c:v>73.5</c:v>
                </c:pt>
                <c:pt idx="126">
                  <c:v>73.45</c:v>
                </c:pt>
                <c:pt idx="127">
                  <c:v>74.9</c:v>
                </c:pt>
                <c:pt idx="128">
                  <c:v>76.35</c:v>
                </c:pt>
                <c:pt idx="129">
                  <c:v>75.4</c:v>
                </c:pt>
                <c:pt idx="130">
                  <c:v>72.65</c:v>
                </c:pt>
                <c:pt idx="131">
                  <c:v>68.65</c:v>
                </c:pt>
                <c:pt idx="132">
                  <c:v>66.75</c:v>
                </c:pt>
                <c:pt idx="133">
                  <c:v>63.90000000000001</c:v>
                </c:pt>
                <c:pt idx="134">
                  <c:v>63.85</c:v>
                </c:pt>
                <c:pt idx="135">
                  <c:v>64.45000000000001</c:v>
                </c:pt>
                <c:pt idx="136">
                  <c:v>63.25</c:v>
                </c:pt>
                <c:pt idx="137">
                  <c:v>64.4</c:v>
                </c:pt>
                <c:pt idx="138">
                  <c:v>64.25</c:v>
                </c:pt>
                <c:pt idx="139">
                  <c:v>64.35</c:v>
                </c:pt>
                <c:pt idx="140">
                  <c:v>64.05</c:v>
                </c:pt>
                <c:pt idx="141">
                  <c:v>62.2</c:v>
                </c:pt>
                <c:pt idx="142">
                  <c:v>63.05</c:v>
                </c:pt>
                <c:pt idx="143">
                  <c:v>62.2</c:v>
                </c:pt>
                <c:pt idx="144">
                  <c:v>61.40000000000001</c:v>
                </c:pt>
              </c:numCache>
            </c:numRef>
          </c:val>
        </c:ser>
        <c:ser>
          <c:idx val="0"/>
          <c:order val="1"/>
          <c:tx>
            <c:v>Wind Production (kW)</c:v>
          </c:tx>
          <c:spPr>
            <a:solidFill>
              <a:srgbClr val="92D050">
                <a:alpha val="70000"/>
              </a:srgbClr>
            </a:solidFill>
          </c:spPr>
          <c:val>
            <c:numRef>
              <c:f>BoltonOutput_100807!$E$8:$E$152</c:f>
              <c:numCache>
                <c:formatCode>General</c:formatCode>
                <c:ptCount val="145"/>
                <c:pt idx="0">
                  <c:v>4.698309999999997</c:v>
                </c:pt>
                <c:pt idx="1">
                  <c:v>4.83662</c:v>
                </c:pt>
                <c:pt idx="2">
                  <c:v>8.35363</c:v>
                </c:pt>
                <c:pt idx="3">
                  <c:v>6.24894</c:v>
                </c:pt>
                <c:pt idx="4">
                  <c:v>2.13103</c:v>
                </c:pt>
                <c:pt idx="5">
                  <c:v>0.225034</c:v>
                </c:pt>
                <c:pt idx="6">
                  <c:v>-0.0204237</c:v>
                </c:pt>
                <c:pt idx="7">
                  <c:v>-0.0205079</c:v>
                </c:pt>
                <c:pt idx="8">
                  <c:v>-0.0205008</c:v>
                </c:pt>
                <c:pt idx="9">
                  <c:v>-0.0205278</c:v>
                </c:pt>
                <c:pt idx="10">
                  <c:v>0.0805397</c:v>
                </c:pt>
                <c:pt idx="11">
                  <c:v>0.863483</c:v>
                </c:pt>
                <c:pt idx="12">
                  <c:v>3.01147</c:v>
                </c:pt>
                <c:pt idx="13">
                  <c:v>4.92327</c:v>
                </c:pt>
                <c:pt idx="14">
                  <c:v>6.42903</c:v>
                </c:pt>
                <c:pt idx="15">
                  <c:v>10.6412</c:v>
                </c:pt>
                <c:pt idx="16">
                  <c:v>13.4039</c:v>
                </c:pt>
                <c:pt idx="17">
                  <c:v>21.4561</c:v>
                </c:pt>
                <c:pt idx="18">
                  <c:v>23.3217</c:v>
                </c:pt>
                <c:pt idx="19">
                  <c:v>25.91829999999998</c:v>
                </c:pt>
                <c:pt idx="20">
                  <c:v>25.0047</c:v>
                </c:pt>
                <c:pt idx="21">
                  <c:v>21.759</c:v>
                </c:pt>
                <c:pt idx="22">
                  <c:v>24.51300000000001</c:v>
                </c:pt>
                <c:pt idx="23">
                  <c:v>31.1632</c:v>
                </c:pt>
                <c:pt idx="24">
                  <c:v>23.9012</c:v>
                </c:pt>
                <c:pt idx="25">
                  <c:v>29.5143</c:v>
                </c:pt>
                <c:pt idx="26">
                  <c:v>47.2258</c:v>
                </c:pt>
                <c:pt idx="27">
                  <c:v>43.0318</c:v>
                </c:pt>
                <c:pt idx="28">
                  <c:v>42.2571</c:v>
                </c:pt>
                <c:pt idx="29">
                  <c:v>44.26880000000001</c:v>
                </c:pt>
                <c:pt idx="30">
                  <c:v>58.50680000000001</c:v>
                </c:pt>
                <c:pt idx="31">
                  <c:v>60.8532</c:v>
                </c:pt>
                <c:pt idx="32">
                  <c:v>63.5195</c:v>
                </c:pt>
                <c:pt idx="33">
                  <c:v>62.7507</c:v>
                </c:pt>
                <c:pt idx="34">
                  <c:v>67.405</c:v>
                </c:pt>
                <c:pt idx="35">
                  <c:v>75.0143</c:v>
                </c:pt>
                <c:pt idx="36">
                  <c:v>73.68369999999998</c:v>
                </c:pt>
                <c:pt idx="37">
                  <c:v>79.84630000000001</c:v>
                </c:pt>
                <c:pt idx="38">
                  <c:v>73.80829999999998</c:v>
                </c:pt>
                <c:pt idx="39">
                  <c:v>66.4275</c:v>
                </c:pt>
                <c:pt idx="40">
                  <c:v>78.7294</c:v>
                </c:pt>
                <c:pt idx="41">
                  <c:v>91.87019999999998</c:v>
                </c:pt>
                <c:pt idx="42">
                  <c:v>101.483</c:v>
                </c:pt>
                <c:pt idx="43">
                  <c:v>99.67379999999994</c:v>
                </c:pt>
                <c:pt idx="44">
                  <c:v>96.82589999999998</c:v>
                </c:pt>
                <c:pt idx="45">
                  <c:v>90.8634</c:v>
                </c:pt>
                <c:pt idx="46">
                  <c:v>99.85679999999998</c:v>
                </c:pt>
                <c:pt idx="47">
                  <c:v>96.9334</c:v>
                </c:pt>
                <c:pt idx="48">
                  <c:v>91.0319</c:v>
                </c:pt>
                <c:pt idx="49">
                  <c:v>90.2968</c:v>
                </c:pt>
                <c:pt idx="50">
                  <c:v>89.4457</c:v>
                </c:pt>
                <c:pt idx="51">
                  <c:v>97.2169</c:v>
                </c:pt>
                <c:pt idx="52">
                  <c:v>97.2538</c:v>
                </c:pt>
                <c:pt idx="53">
                  <c:v>99.53279999999998</c:v>
                </c:pt>
                <c:pt idx="54">
                  <c:v>98.38639999999998</c:v>
                </c:pt>
                <c:pt idx="55">
                  <c:v>101.955</c:v>
                </c:pt>
                <c:pt idx="56">
                  <c:v>108.646</c:v>
                </c:pt>
                <c:pt idx="57">
                  <c:v>105.765</c:v>
                </c:pt>
                <c:pt idx="58">
                  <c:v>103.707</c:v>
                </c:pt>
                <c:pt idx="59">
                  <c:v>99.8144</c:v>
                </c:pt>
                <c:pt idx="60">
                  <c:v>97.57929999999998</c:v>
                </c:pt>
                <c:pt idx="61">
                  <c:v>95.87439999999998</c:v>
                </c:pt>
                <c:pt idx="62">
                  <c:v>91.0875</c:v>
                </c:pt>
                <c:pt idx="63">
                  <c:v>97.4303</c:v>
                </c:pt>
                <c:pt idx="64">
                  <c:v>93.795</c:v>
                </c:pt>
                <c:pt idx="65">
                  <c:v>103.042</c:v>
                </c:pt>
                <c:pt idx="66">
                  <c:v>105.673</c:v>
                </c:pt>
                <c:pt idx="67">
                  <c:v>102.539</c:v>
                </c:pt>
                <c:pt idx="68">
                  <c:v>96.9063</c:v>
                </c:pt>
                <c:pt idx="69">
                  <c:v>98.2825</c:v>
                </c:pt>
                <c:pt idx="70">
                  <c:v>97.5418</c:v>
                </c:pt>
                <c:pt idx="71">
                  <c:v>99.37019999999998</c:v>
                </c:pt>
                <c:pt idx="72">
                  <c:v>99.9969</c:v>
                </c:pt>
                <c:pt idx="73">
                  <c:v>100.053</c:v>
                </c:pt>
                <c:pt idx="74">
                  <c:v>103.798</c:v>
                </c:pt>
                <c:pt idx="75">
                  <c:v>106.366</c:v>
                </c:pt>
                <c:pt idx="76">
                  <c:v>106.078</c:v>
                </c:pt>
                <c:pt idx="77">
                  <c:v>104.075</c:v>
                </c:pt>
                <c:pt idx="78">
                  <c:v>104.668</c:v>
                </c:pt>
                <c:pt idx="79">
                  <c:v>101.413</c:v>
                </c:pt>
                <c:pt idx="80">
                  <c:v>100.541</c:v>
                </c:pt>
                <c:pt idx="81">
                  <c:v>95.3743</c:v>
                </c:pt>
                <c:pt idx="82">
                  <c:v>97.5945</c:v>
                </c:pt>
                <c:pt idx="83">
                  <c:v>96.9127</c:v>
                </c:pt>
                <c:pt idx="84">
                  <c:v>93.9527</c:v>
                </c:pt>
                <c:pt idx="85">
                  <c:v>95.5717</c:v>
                </c:pt>
                <c:pt idx="86">
                  <c:v>96.6316</c:v>
                </c:pt>
                <c:pt idx="87">
                  <c:v>91.12039999999998</c:v>
                </c:pt>
                <c:pt idx="88">
                  <c:v>85.07669999999998</c:v>
                </c:pt>
                <c:pt idx="89">
                  <c:v>94.1611</c:v>
                </c:pt>
                <c:pt idx="90">
                  <c:v>91.55079999999998</c:v>
                </c:pt>
                <c:pt idx="91">
                  <c:v>92.27849999999998</c:v>
                </c:pt>
                <c:pt idx="92">
                  <c:v>96.7632</c:v>
                </c:pt>
                <c:pt idx="93">
                  <c:v>101.018</c:v>
                </c:pt>
                <c:pt idx="94">
                  <c:v>102.63</c:v>
                </c:pt>
                <c:pt idx="95">
                  <c:v>100.191</c:v>
                </c:pt>
                <c:pt idx="96">
                  <c:v>105.438</c:v>
                </c:pt>
                <c:pt idx="97">
                  <c:v>100.323</c:v>
                </c:pt>
                <c:pt idx="98">
                  <c:v>98.3812</c:v>
                </c:pt>
                <c:pt idx="99">
                  <c:v>96.6114</c:v>
                </c:pt>
                <c:pt idx="100">
                  <c:v>96.60879999999995</c:v>
                </c:pt>
                <c:pt idx="101">
                  <c:v>89.67359999999998</c:v>
                </c:pt>
                <c:pt idx="102">
                  <c:v>95.2809</c:v>
                </c:pt>
                <c:pt idx="103">
                  <c:v>103.5</c:v>
                </c:pt>
                <c:pt idx="104">
                  <c:v>48.8717</c:v>
                </c:pt>
                <c:pt idx="105">
                  <c:v>101.842</c:v>
                </c:pt>
                <c:pt idx="106">
                  <c:v>101.967</c:v>
                </c:pt>
                <c:pt idx="107">
                  <c:v>105.388</c:v>
                </c:pt>
                <c:pt idx="108">
                  <c:v>106.272</c:v>
                </c:pt>
                <c:pt idx="109">
                  <c:v>104.107</c:v>
                </c:pt>
                <c:pt idx="110">
                  <c:v>105.699</c:v>
                </c:pt>
                <c:pt idx="111">
                  <c:v>106.038</c:v>
                </c:pt>
                <c:pt idx="112">
                  <c:v>106.523</c:v>
                </c:pt>
                <c:pt idx="113">
                  <c:v>37.863</c:v>
                </c:pt>
                <c:pt idx="114">
                  <c:v>-0.02079</c:v>
                </c:pt>
                <c:pt idx="115">
                  <c:v>-0.0207914</c:v>
                </c:pt>
                <c:pt idx="116">
                  <c:v>-0.0207855</c:v>
                </c:pt>
                <c:pt idx="117">
                  <c:v>-0.0208263</c:v>
                </c:pt>
                <c:pt idx="118">
                  <c:v>-0.0208332</c:v>
                </c:pt>
                <c:pt idx="119">
                  <c:v>-0.0205813</c:v>
                </c:pt>
                <c:pt idx="120">
                  <c:v>-0.020744</c:v>
                </c:pt>
                <c:pt idx="121">
                  <c:v>-0.0206802</c:v>
                </c:pt>
                <c:pt idx="122">
                  <c:v>-0.020757</c:v>
                </c:pt>
                <c:pt idx="123">
                  <c:v>-0.0207866</c:v>
                </c:pt>
                <c:pt idx="124">
                  <c:v>-0.0207724</c:v>
                </c:pt>
                <c:pt idx="125">
                  <c:v>-0.0207782</c:v>
                </c:pt>
                <c:pt idx="126">
                  <c:v>-0.0205452</c:v>
                </c:pt>
                <c:pt idx="127">
                  <c:v>-0.0206439</c:v>
                </c:pt>
                <c:pt idx="128">
                  <c:v>-0.020659</c:v>
                </c:pt>
                <c:pt idx="129">
                  <c:v>-0.0206721</c:v>
                </c:pt>
                <c:pt idx="130">
                  <c:v>-0.0207026</c:v>
                </c:pt>
                <c:pt idx="131">
                  <c:v>-0.0206619</c:v>
                </c:pt>
                <c:pt idx="132">
                  <c:v>-0.0206932</c:v>
                </c:pt>
                <c:pt idx="133">
                  <c:v>43.7143</c:v>
                </c:pt>
                <c:pt idx="134">
                  <c:v>108.753</c:v>
                </c:pt>
                <c:pt idx="135">
                  <c:v>108.501</c:v>
                </c:pt>
                <c:pt idx="136">
                  <c:v>108.995</c:v>
                </c:pt>
                <c:pt idx="137">
                  <c:v>108.264</c:v>
                </c:pt>
                <c:pt idx="138">
                  <c:v>108.09</c:v>
                </c:pt>
                <c:pt idx="139">
                  <c:v>106.307</c:v>
                </c:pt>
                <c:pt idx="140">
                  <c:v>108.134</c:v>
                </c:pt>
                <c:pt idx="141">
                  <c:v>106.608</c:v>
                </c:pt>
                <c:pt idx="142">
                  <c:v>106.209</c:v>
                </c:pt>
                <c:pt idx="143">
                  <c:v>105.602</c:v>
                </c:pt>
                <c:pt idx="144">
                  <c:v>105.354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3631160"/>
        <c:axId val="-2103628312"/>
      </c:areaChart>
      <c:lineChart>
        <c:grouping val="standard"/>
        <c:varyColors val="0"/>
        <c:ser>
          <c:idx val="2"/>
          <c:order val="2"/>
          <c:tx>
            <c:v>Difference</c:v>
          </c:tx>
          <c:spPr>
            <a:ln w="28575" cmpd="sng">
              <a:solidFill>
                <a:srgbClr val="FF0000"/>
              </a:solidFill>
              <a:prstDash val="solid"/>
            </a:ln>
          </c:spPr>
          <c:marker>
            <c:symbol val="none"/>
          </c:marker>
          <c:val>
            <c:numRef>
              <c:f>BoltonOutput_100807!$O$8:$O$152</c:f>
              <c:numCache>
                <c:formatCode>General</c:formatCode>
                <c:ptCount val="145"/>
                <c:pt idx="0">
                  <c:v>56.90168999999999</c:v>
                </c:pt>
                <c:pt idx="1">
                  <c:v>57.26338000000001</c:v>
                </c:pt>
                <c:pt idx="2">
                  <c:v>54.51303666666661</c:v>
                </c:pt>
                <c:pt idx="3">
                  <c:v>58.15106</c:v>
                </c:pt>
                <c:pt idx="4">
                  <c:v>63.41897</c:v>
                </c:pt>
                <c:pt idx="5">
                  <c:v>65.67496600000001</c:v>
                </c:pt>
                <c:pt idx="6">
                  <c:v>65.1204237</c:v>
                </c:pt>
                <c:pt idx="7">
                  <c:v>64.12050789999989</c:v>
                </c:pt>
                <c:pt idx="8">
                  <c:v>66.67050079999994</c:v>
                </c:pt>
                <c:pt idx="9">
                  <c:v>68.87052779999998</c:v>
                </c:pt>
                <c:pt idx="10">
                  <c:v>72.0194603</c:v>
                </c:pt>
                <c:pt idx="11">
                  <c:v>74.436517</c:v>
                </c:pt>
                <c:pt idx="12">
                  <c:v>71.38852999999998</c:v>
                </c:pt>
                <c:pt idx="13">
                  <c:v>70.67672999999998</c:v>
                </c:pt>
                <c:pt idx="14">
                  <c:v>68.87096999999998</c:v>
                </c:pt>
                <c:pt idx="15">
                  <c:v>62.70880000000001</c:v>
                </c:pt>
                <c:pt idx="16">
                  <c:v>62.8961</c:v>
                </c:pt>
                <c:pt idx="17">
                  <c:v>55.5439</c:v>
                </c:pt>
                <c:pt idx="18">
                  <c:v>55.4283</c:v>
                </c:pt>
                <c:pt idx="19">
                  <c:v>55.7817</c:v>
                </c:pt>
                <c:pt idx="20">
                  <c:v>55.5453</c:v>
                </c:pt>
                <c:pt idx="21">
                  <c:v>60.541</c:v>
                </c:pt>
                <c:pt idx="22">
                  <c:v>60.087</c:v>
                </c:pt>
                <c:pt idx="23">
                  <c:v>53.0868</c:v>
                </c:pt>
                <c:pt idx="24">
                  <c:v>61.39880000000001</c:v>
                </c:pt>
                <c:pt idx="25">
                  <c:v>54.0857</c:v>
                </c:pt>
                <c:pt idx="26">
                  <c:v>34.8242</c:v>
                </c:pt>
                <c:pt idx="27">
                  <c:v>39.7182</c:v>
                </c:pt>
                <c:pt idx="28">
                  <c:v>40.29290000000001</c:v>
                </c:pt>
                <c:pt idx="29">
                  <c:v>39.63120000000001</c:v>
                </c:pt>
                <c:pt idx="30">
                  <c:v>25.14320000000001</c:v>
                </c:pt>
                <c:pt idx="31">
                  <c:v>22.19679999999999</c:v>
                </c:pt>
                <c:pt idx="32">
                  <c:v>22.8805</c:v>
                </c:pt>
                <c:pt idx="33">
                  <c:v>25.24929999999998</c:v>
                </c:pt>
                <c:pt idx="34">
                  <c:v>22.745</c:v>
                </c:pt>
                <c:pt idx="35">
                  <c:v>19.58569999999995</c:v>
                </c:pt>
                <c:pt idx="36">
                  <c:v>19.56629999999998</c:v>
                </c:pt>
                <c:pt idx="37">
                  <c:v>13.4037</c:v>
                </c:pt>
                <c:pt idx="38">
                  <c:v>20.54169999999998</c:v>
                </c:pt>
                <c:pt idx="39">
                  <c:v>26.12250000000002</c:v>
                </c:pt>
                <c:pt idx="40">
                  <c:v>16.12059999999999</c:v>
                </c:pt>
                <c:pt idx="41">
                  <c:v>5.4798</c:v>
                </c:pt>
                <c:pt idx="42">
                  <c:v>-2.233000000000004</c:v>
                </c:pt>
                <c:pt idx="43">
                  <c:v>1.976200000000006</c:v>
                </c:pt>
                <c:pt idx="44">
                  <c:v>5.374099999999998</c:v>
                </c:pt>
                <c:pt idx="45">
                  <c:v>11.9366</c:v>
                </c:pt>
                <c:pt idx="46">
                  <c:v>2.593199999999996</c:v>
                </c:pt>
                <c:pt idx="47">
                  <c:v>6.566599999999994</c:v>
                </c:pt>
                <c:pt idx="48">
                  <c:v>11.96810000000001</c:v>
                </c:pt>
                <c:pt idx="49">
                  <c:v>13.1532</c:v>
                </c:pt>
                <c:pt idx="50">
                  <c:v>13.9043</c:v>
                </c:pt>
                <c:pt idx="51">
                  <c:v>6.533100000000005</c:v>
                </c:pt>
                <c:pt idx="52">
                  <c:v>7.096199999999996</c:v>
                </c:pt>
                <c:pt idx="53">
                  <c:v>4.867200000000007</c:v>
                </c:pt>
                <c:pt idx="54">
                  <c:v>6.9636</c:v>
                </c:pt>
                <c:pt idx="55">
                  <c:v>1.745000000000004</c:v>
                </c:pt>
                <c:pt idx="56">
                  <c:v>-4.99600000000001</c:v>
                </c:pt>
                <c:pt idx="57">
                  <c:v>-1.314999999999997</c:v>
                </c:pt>
                <c:pt idx="58">
                  <c:v>-0.056999999999988</c:v>
                </c:pt>
                <c:pt idx="59">
                  <c:v>4.585599999999985</c:v>
                </c:pt>
                <c:pt idx="60">
                  <c:v>7.070700000000002</c:v>
                </c:pt>
                <c:pt idx="61">
                  <c:v>7.425600000000017</c:v>
                </c:pt>
                <c:pt idx="62">
                  <c:v>12.41249999999998</c:v>
                </c:pt>
                <c:pt idx="63">
                  <c:v>7.0197</c:v>
                </c:pt>
                <c:pt idx="64">
                  <c:v>12.055</c:v>
                </c:pt>
                <c:pt idx="65">
                  <c:v>3.207999999999984</c:v>
                </c:pt>
                <c:pt idx="66">
                  <c:v>0.12700000000001</c:v>
                </c:pt>
                <c:pt idx="67">
                  <c:v>2.411000000000015</c:v>
                </c:pt>
                <c:pt idx="68">
                  <c:v>6.743700000000004</c:v>
                </c:pt>
                <c:pt idx="69">
                  <c:v>4.41749999999999</c:v>
                </c:pt>
                <c:pt idx="70">
                  <c:v>6.508200000000002</c:v>
                </c:pt>
                <c:pt idx="71">
                  <c:v>4.929800000000014</c:v>
                </c:pt>
                <c:pt idx="72">
                  <c:v>3.803099999999986</c:v>
                </c:pt>
                <c:pt idx="73">
                  <c:v>4.296999999999997</c:v>
                </c:pt>
                <c:pt idx="74">
                  <c:v>1.102000000000004</c:v>
                </c:pt>
                <c:pt idx="75">
                  <c:v>-2.566000000000002</c:v>
                </c:pt>
                <c:pt idx="76">
                  <c:v>-1.378</c:v>
                </c:pt>
                <c:pt idx="77">
                  <c:v>0.274999999999992</c:v>
                </c:pt>
                <c:pt idx="78">
                  <c:v>-1.36800000000001</c:v>
                </c:pt>
                <c:pt idx="79">
                  <c:v>2.337000000000003</c:v>
                </c:pt>
                <c:pt idx="80">
                  <c:v>3.359000000000007</c:v>
                </c:pt>
                <c:pt idx="81">
                  <c:v>8.375700000000007</c:v>
                </c:pt>
                <c:pt idx="82">
                  <c:v>6.455500000000001</c:v>
                </c:pt>
                <c:pt idx="83">
                  <c:v>8.937299999999996</c:v>
                </c:pt>
                <c:pt idx="84">
                  <c:v>11.29730000000001</c:v>
                </c:pt>
                <c:pt idx="85">
                  <c:v>11.32829999999998</c:v>
                </c:pt>
                <c:pt idx="86">
                  <c:v>10.8184</c:v>
                </c:pt>
                <c:pt idx="87">
                  <c:v>14.6296</c:v>
                </c:pt>
                <c:pt idx="88">
                  <c:v>22.02329999999998</c:v>
                </c:pt>
                <c:pt idx="89">
                  <c:v>12.9389</c:v>
                </c:pt>
                <c:pt idx="90">
                  <c:v>12.3992</c:v>
                </c:pt>
                <c:pt idx="91">
                  <c:v>13.47150000000001</c:v>
                </c:pt>
                <c:pt idx="92">
                  <c:v>8.236800000000001</c:v>
                </c:pt>
                <c:pt idx="93">
                  <c:v>1.831999999999993</c:v>
                </c:pt>
                <c:pt idx="94">
                  <c:v>0.519999999999996</c:v>
                </c:pt>
                <c:pt idx="95">
                  <c:v>-0.441000000000003</c:v>
                </c:pt>
                <c:pt idx="96">
                  <c:v>-9.637999999999998</c:v>
                </c:pt>
                <c:pt idx="97">
                  <c:v>-6.722999999999985</c:v>
                </c:pt>
                <c:pt idx="98">
                  <c:v>-5.081199999999996</c:v>
                </c:pt>
                <c:pt idx="99">
                  <c:v>-2.811400000000006</c:v>
                </c:pt>
                <c:pt idx="100">
                  <c:v>-2.408800000000014</c:v>
                </c:pt>
                <c:pt idx="101">
                  <c:v>4.926400000000001</c:v>
                </c:pt>
                <c:pt idx="102">
                  <c:v>-1.630899999999997</c:v>
                </c:pt>
                <c:pt idx="103">
                  <c:v>-11.2</c:v>
                </c:pt>
                <c:pt idx="104">
                  <c:v>45.1283</c:v>
                </c:pt>
                <c:pt idx="105">
                  <c:v>-8.092</c:v>
                </c:pt>
                <c:pt idx="106">
                  <c:v>-6.016999999999982</c:v>
                </c:pt>
                <c:pt idx="107">
                  <c:v>-9.088</c:v>
                </c:pt>
                <c:pt idx="108">
                  <c:v>-9.822000000000002</c:v>
                </c:pt>
                <c:pt idx="109">
                  <c:v>-8.057000000000002</c:v>
                </c:pt>
                <c:pt idx="110">
                  <c:v>-9.748999999999995</c:v>
                </c:pt>
                <c:pt idx="111">
                  <c:v>-10.288</c:v>
                </c:pt>
                <c:pt idx="112">
                  <c:v>-12.82300000000001</c:v>
                </c:pt>
                <c:pt idx="113">
                  <c:v>55.887</c:v>
                </c:pt>
                <c:pt idx="114">
                  <c:v>90.27078999999998</c:v>
                </c:pt>
                <c:pt idx="115">
                  <c:v>88.97079139999992</c:v>
                </c:pt>
                <c:pt idx="116">
                  <c:v>87.02078549999995</c:v>
                </c:pt>
                <c:pt idx="117">
                  <c:v>85.02082629999998</c:v>
                </c:pt>
                <c:pt idx="118">
                  <c:v>86.1708331999999</c:v>
                </c:pt>
                <c:pt idx="119">
                  <c:v>86.02058129999998</c:v>
                </c:pt>
                <c:pt idx="120">
                  <c:v>86.52074400000001</c:v>
                </c:pt>
                <c:pt idx="121">
                  <c:v>86.2706802</c:v>
                </c:pt>
                <c:pt idx="122">
                  <c:v>81.97075699999998</c:v>
                </c:pt>
                <c:pt idx="123">
                  <c:v>77.9207866</c:v>
                </c:pt>
                <c:pt idx="124">
                  <c:v>74.4207723999999</c:v>
                </c:pt>
                <c:pt idx="125">
                  <c:v>73.52077819999985</c:v>
                </c:pt>
                <c:pt idx="126">
                  <c:v>73.4705452</c:v>
                </c:pt>
                <c:pt idx="127">
                  <c:v>74.9206439</c:v>
                </c:pt>
                <c:pt idx="128">
                  <c:v>76.37065899999995</c:v>
                </c:pt>
                <c:pt idx="129">
                  <c:v>75.42067209999998</c:v>
                </c:pt>
                <c:pt idx="130">
                  <c:v>72.67070259999988</c:v>
                </c:pt>
                <c:pt idx="131">
                  <c:v>68.67066189999994</c:v>
                </c:pt>
                <c:pt idx="132">
                  <c:v>66.77069319999998</c:v>
                </c:pt>
                <c:pt idx="133">
                  <c:v>20.1857</c:v>
                </c:pt>
                <c:pt idx="134">
                  <c:v>-44.90300000000001</c:v>
                </c:pt>
                <c:pt idx="135">
                  <c:v>-44.051</c:v>
                </c:pt>
                <c:pt idx="136">
                  <c:v>-45.74500000000001</c:v>
                </c:pt>
                <c:pt idx="137">
                  <c:v>-43.864</c:v>
                </c:pt>
                <c:pt idx="138">
                  <c:v>-43.84</c:v>
                </c:pt>
                <c:pt idx="139">
                  <c:v>-41.957</c:v>
                </c:pt>
                <c:pt idx="140">
                  <c:v>-44.084</c:v>
                </c:pt>
                <c:pt idx="141">
                  <c:v>-44.408</c:v>
                </c:pt>
                <c:pt idx="142">
                  <c:v>-43.15900000000001</c:v>
                </c:pt>
                <c:pt idx="143">
                  <c:v>-43.402</c:v>
                </c:pt>
                <c:pt idx="144">
                  <c:v>-43.954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03631160"/>
        <c:axId val="-2103628312"/>
      </c:lineChart>
      <c:catAx>
        <c:axId val="-2103631160"/>
        <c:scaling>
          <c:orientation val="minMax"/>
        </c:scaling>
        <c:delete val="0"/>
        <c:axPos val="b"/>
        <c:majorTickMark val="none"/>
        <c:minorTickMark val="none"/>
        <c:tickLblPos val="none"/>
        <c:crossAx val="-2103628312"/>
        <c:crosses val="autoZero"/>
        <c:auto val="1"/>
        <c:lblAlgn val="ctr"/>
        <c:lblOffset val="100"/>
        <c:noMultiLvlLbl val="0"/>
      </c:catAx>
      <c:valAx>
        <c:axId val="-21036283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03631160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856A0F-24D2-874E-BB04-37E80A6391A1}" type="datetimeFigureOut">
              <a:rPr lang="en-US" smtClean="0"/>
              <a:t>4/16/15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6902F5-DB3A-4642-BA7F-F97615751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39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prstClr val="black"/>
                </a:solidFill>
                <a:latin typeface="Arial" charset="0"/>
              </a:rPr>
              <a:t>SustainAbility Consulting, LLC</a:t>
            </a:r>
          </a:p>
        </p:txBody>
      </p:sp>
      <p:sp>
        <p:nvSpPr>
          <p:cNvPr id="92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AC4BD2D8-3D12-7244-B41F-916C8DB76F5C}" type="datetime4">
              <a:rPr lang="en-US" sz="1200">
                <a:solidFill>
                  <a:prstClr val="black"/>
                </a:solidFill>
                <a:latin typeface="Arial" charset="0"/>
              </a:rPr>
              <a:pPr/>
              <a:t>April 16, 2015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21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C732944D-E48A-7E46-AC0E-F8856582D929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3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22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Introduction and review of what’s to come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Over 20 plus systems now installed. Variety of turbine types and hybrid systems Vestas, EWT, GE, Northwind 100s. Total MW installed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C0504D"/>
                </a:solidFill>
              </a:rPr>
              <a:t>SustainAbility Consulting, LLC</a:t>
            </a:r>
          </a:p>
        </p:txBody>
      </p:sp>
      <p:sp>
        <p:nvSpPr>
          <p:cNvPr id="33796" name="Date Placeholder 4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442BD6BD-00D8-6644-B092-499D93A35296}" type="datetime1">
              <a:rPr lang="en-US" sz="1200">
                <a:solidFill>
                  <a:prstClr val="black"/>
                </a:solidFill>
                <a:latin typeface="Arial" charset="0"/>
              </a:rPr>
              <a:pPr/>
              <a:t>4/16/15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3797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F1417D77-0BCF-9C49-A8FE-2E5AC567098C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18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GOAL originally to be 95% renewably powered by 2020.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Extensive modellng. Brought in an anemometer beforehand, put in new governors on their hydro plant to get their hydro to respond more quickly, planned their road route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STG is currently working on integration controls and, pending progress of the plant remodel, should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have all of the secondary load equipment operational by the end of the 2010.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21 mph 68 kw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/>
            <a:r>
              <a:rPr lang="en-US" sz="2000">
                <a:latin typeface="Verdana" charset="0"/>
                <a:ea typeface="ＭＳ Ｐゴシック" charset="0"/>
              </a:rPr>
              <a:t>11 turbines 17.6 MW </a:t>
            </a:r>
          </a:p>
          <a:p>
            <a:pPr lvl="1"/>
            <a:r>
              <a:rPr lang="en-US" sz="2000">
                <a:latin typeface="Verdana" charset="0"/>
                <a:ea typeface="ＭＳ Ｐゴシック" charset="0"/>
              </a:rPr>
              <a:t>Enough to power 6,000 homes</a:t>
            </a:r>
          </a:p>
          <a:p>
            <a:pPr lvl="1"/>
            <a:r>
              <a:rPr lang="en-US" sz="2000">
                <a:latin typeface="Verdana" charset="0"/>
                <a:ea typeface="ＭＳ Ｐゴシック" charset="0"/>
              </a:rPr>
              <a:t>Online 2013</a:t>
            </a:r>
          </a:p>
          <a:p>
            <a:pPr lvl="1"/>
            <a:r>
              <a:rPr lang="en-US" sz="2000">
                <a:latin typeface="Verdana" charset="0"/>
                <a:ea typeface="ＭＳ Ｐゴシック" charset="0"/>
              </a:rPr>
              <a:t>IPP CIRI Native Corp.</a:t>
            </a:r>
          </a:p>
          <a:p>
            <a:pPr lvl="1"/>
            <a:endParaRPr lang="en-US" sz="2000">
              <a:latin typeface="Verdana" charset="0"/>
              <a:ea typeface="ＭＳ Ｐゴシック" charset="0"/>
            </a:endParaRPr>
          </a:p>
          <a:p>
            <a:r>
              <a:rPr lang="en-US" sz="2400" u="sng">
                <a:latin typeface="Verdana" charset="0"/>
                <a:ea typeface="ＭＳ Ｐゴシック" charset="0"/>
                <a:cs typeface="ＭＳ Ｐゴシック" charset="0"/>
              </a:rPr>
              <a:t>Save 300-500 million cubic feet of natural gas/year – 3-6% of Chugach electric’s annual use</a:t>
            </a:r>
          </a:p>
          <a:p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Eva Creek 24 MW.. </a:t>
            </a:r>
          </a:p>
          <a:p>
            <a:endParaRPr lang="en-US" sz="2400" u="sng">
              <a:latin typeface="Verdan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C0504D"/>
                </a:solidFill>
              </a:rPr>
              <a:t>SustainAbility Consulting, LLC</a:t>
            </a:r>
          </a:p>
        </p:txBody>
      </p:sp>
      <p:sp>
        <p:nvSpPr>
          <p:cNvPr id="39940" name="Date Placeholder 4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7531476B-0808-0D46-B01F-E555175ACE90}" type="datetime1">
              <a:rPr lang="en-US" sz="1200">
                <a:solidFill>
                  <a:prstClr val="black"/>
                </a:solidFill>
                <a:latin typeface="Arial" charset="0"/>
              </a:rPr>
              <a:pPr/>
              <a:t>4/16/15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9941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CF4D4359-93E7-594A-B395-0AD48F74B9B0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21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4F009AA3-C328-5541-A68A-C7E71663683B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25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1E84BEC7-5877-6246-802E-A9DFA196B1D1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27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Experts from Russia, Australia, Belgium, Canada, Germany, Alaska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C0504D"/>
                </a:solidFill>
              </a:rPr>
              <a:t>SustainAbility Consulting, LLC</a:t>
            </a:r>
          </a:p>
        </p:txBody>
      </p:sp>
      <p:sp>
        <p:nvSpPr>
          <p:cNvPr id="51204" name="Date Placeholder 4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8EA0B9A3-50C7-8D47-BD34-CE508353E0A6}" type="datetime1">
              <a:rPr lang="en-US" sz="1200">
                <a:solidFill>
                  <a:prstClr val="black"/>
                </a:solidFill>
                <a:latin typeface="Arial" charset="0"/>
              </a:rPr>
              <a:pPr/>
              <a:t>4/16/15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1205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2B4510B1-0E8F-8B48-81AC-18C9049466FD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28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C0504D"/>
                </a:solidFill>
              </a:rPr>
              <a:t>SustainAbility Consulting, LLC</a:t>
            </a:r>
          </a:p>
        </p:txBody>
      </p:sp>
      <p:sp>
        <p:nvSpPr>
          <p:cNvPr id="55300" name="Date Placeholder 4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889BB644-F961-4D47-BC46-13ED8826C7EE}" type="datetime1">
              <a:rPr lang="en-US" sz="1200">
                <a:solidFill>
                  <a:prstClr val="black"/>
                </a:solidFill>
                <a:latin typeface="Arial" charset="0"/>
              </a:rPr>
              <a:pPr/>
              <a:t>4/16/15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5301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F25B738D-C3FD-0944-9DB1-E89C245221C4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31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	* human capacity 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			* energy storage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			* financing (business models)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C0504D"/>
                </a:solidFill>
              </a:rPr>
              <a:t>SustainAbility Consulting, LLC</a:t>
            </a:r>
          </a:p>
        </p:txBody>
      </p:sp>
      <p:sp>
        <p:nvSpPr>
          <p:cNvPr id="57348" name="Date Placeholder 4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A66A7F8B-9009-DA4D-B047-3D1DE5A52577}" type="datetime1">
              <a:rPr lang="en-US" sz="1200">
                <a:solidFill>
                  <a:prstClr val="black"/>
                </a:solidFill>
                <a:latin typeface="Arial" charset="0"/>
              </a:rPr>
              <a:pPr/>
              <a:t>4/16/15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7349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427A9AB2-BBB0-4E49-AB89-613E1A739370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32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AACF4543-16CD-E741-B732-9606F4FD5000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4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2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prstClr val="black"/>
                </a:solidFill>
                <a:latin typeface="Arial" charset="0"/>
              </a:rPr>
              <a:t>SustainAbility Consulting, LLC</a:t>
            </a:r>
          </a:p>
        </p:txBody>
      </p:sp>
      <p:sp>
        <p:nvSpPr>
          <p:cNvPr id="5939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1ECBE088-3E07-5740-B9BC-E57664A5EDE5}" type="datetime4">
              <a:rPr lang="en-US" sz="1200">
                <a:solidFill>
                  <a:prstClr val="black"/>
                </a:solidFill>
                <a:latin typeface="Arial" charset="0"/>
              </a:rPr>
              <a:pPr/>
              <a:t>April 16, 2015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3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6B801E1A-4369-AC4E-BC5C-12BFCF47B99B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33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Thanks</a:t>
            </a:r>
            <a:r>
              <a:rPr lang="en-US" baseline="0" dirty="0" smtClean="0"/>
              <a:t> for  inviting me and everyone for attending &amp; supporting this important discussion.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9E883-B094-45B6-BC48-8A85E3FB33DE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6523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Northern Power has three separate</a:t>
            </a:r>
            <a:r>
              <a:rPr lang="en-US" baseline="0" dirty="0" smtClean="0"/>
              <a:t> business lines that all complement one another, though our primary focus is our permanent magnet direct drive wind turbine business. </a:t>
            </a:r>
            <a:endParaRPr lang="en-US" dirty="0" smtClean="0"/>
          </a:p>
          <a:p>
            <a:pPr marL="223966" indent="-223966">
              <a:buFont typeface="+mj-lt"/>
              <a:buAutoNum type="arabicPeriod"/>
            </a:pPr>
            <a:endParaRPr lang="en-US" baseline="0" dirty="0" smtClean="0"/>
          </a:p>
          <a:p>
            <a:pPr marL="223966" indent="-223966">
              <a:buFont typeface="+mj-lt"/>
              <a:buAutoNum type="arabicPeriod"/>
            </a:pPr>
            <a:r>
              <a:rPr lang="en-US" baseline="0" dirty="0" smtClean="0"/>
              <a:t>Selling turbines directly, </a:t>
            </a:r>
          </a:p>
          <a:p>
            <a:pPr marL="223966" indent="-223966">
              <a:buFont typeface="+mj-lt"/>
              <a:buAutoNum type="arabicPeriod"/>
            </a:pPr>
            <a:r>
              <a:rPr lang="en-US" baseline="0" dirty="0" smtClean="0"/>
              <a:t>Licensing our technology, and </a:t>
            </a:r>
          </a:p>
          <a:p>
            <a:pPr marL="223966" indent="-223966">
              <a:buFont typeface="+mj-lt"/>
              <a:buAutoNum type="arabicPeriod"/>
            </a:pPr>
            <a:r>
              <a:rPr lang="en-US" baseline="0" dirty="0" smtClean="0"/>
              <a:t>High value partnerships, developing innovative technology in our sector </a:t>
            </a:r>
          </a:p>
          <a:p>
            <a:pPr marL="223966" indent="-223966">
              <a:buFont typeface="+mj-lt"/>
              <a:buAutoNum type="arabicPeriod"/>
            </a:pPr>
            <a:endParaRPr lang="en-US" baseline="0" dirty="0" smtClean="0"/>
          </a:p>
          <a:p>
            <a:r>
              <a:rPr lang="en-US" baseline="0" dirty="0" smtClean="0"/>
              <a:t>Product sales drive our core revenue growth (3X+ growth); but we aim to contract manufacture and focus on sales and intimate customer support – we are about the high value of the technology</a:t>
            </a:r>
          </a:p>
          <a:p>
            <a:endParaRPr lang="en-US" baseline="0" dirty="0" smtClean="0"/>
          </a:p>
          <a:p>
            <a:r>
              <a:rPr lang="en-US" baseline="0" dirty="0" smtClean="0"/>
              <a:t>Licensing and development is a focus on strategic partnerships that bring strong profit and cash flow along with expanding technology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9E883-B094-45B6-BC48-8A85E3FB33DE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2233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For almost 40 years now, Northern Power has rebuilt, designed, and manufactured wind turbines from our headquarters in central Vermont</a:t>
            </a:r>
          </a:p>
          <a:p>
            <a:endParaRPr lang="en-US" baseline="0" dirty="0" smtClean="0"/>
          </a:p>
          <a:p>
            <a:r>
              <a:rPr lang="en-US" baseline="0" dirty="0" smtClean="0"/>
              <a:t>Especially notable developments related to our 100 kW distributed wind turbines: </a:t>
            </a:r>
          </a:p>
          <a:p>
            <a:endParaRPr lang="en-US" baseline="0" dirty="0" smtClean="0"/>
          </a:p>
          <a:p>
            <a:pPr marL="167975" indent="-167975">
              <a:buFontTx/>
              <a:buChar char="-"/>
            </a:pPr>
            <a:r>
              <a:rPr lang="en-US" baseline="0" dirty="0" smtClean="0"/>
              <a:t>POC = proof of concept 100 kW turbine, demonstrating an all-new direct drive wind turbine architecture 15 years ago… installed near our factory </a:t>
            </a:r>
          </a:p>
          <a:p>
            <a:pPr marL="167975" indent="-167975">
              <a:buFontTx/>
              <a:buChar char="-"/>
            </a:pPr>
            <a:r>
              <a:rPr lang="en-US" baseline="0" dirty="0" smtClean="0"/>
              <a:t>CWT = Cold Weather Turbine, designed for Antarctica, installed in AK… installed in 2001 and still operating today  </a:t>
            </a:r>
          </a:p>
          <a:p>
            <a:pPr marL="167975" indent="-167975">
              <a:buFontTx/>
              <a:buChar char="-"/>
            </a:pPr>
            <a:r>
              <a:rPr lang="en-US" baseline="0" dirty="0" smtClean="0"/>
              <a:t>Commercialized 100 kW in 2002—100A … virtually all went to isolated hybrid microgrids in AK </a:t>
            </a:r>
          </a:p>
          <a:p>
            <a:pPr marL="167975" indent="-167975">
              <a:buFontTx/>
              <a:buChar char="-"/>
            </a:pPr>
            <a:r>
              <a:rPr lang="en-US" baseline="0" dirty="0" smtClean="0"/>
              <a:t>Second-generation 100B in 2008</a:t>
            </a:r>
          </a:p>
          <a:p>
            <a:pPr marL="167975" indent="-167975">
              <a:buFontTx/>
              <a:buChar char="-"/>
            </a:pPr>
            <a:r>
              <a:rPr lang="en-US" baseline="0" dirty="0" smtClean="0"/>
              <a:t>Power converters for line protection, utility interconnection, UPS, &amp; microgrids from 2002 </a:t>
            </a:r>
          </a:p>
          <a:p>
            <a:pPr marL="167975" indent="-167975">
              <a:buFontTx/>
              <a:buChar char="-"/>
            </a:pPr>
            <a:r>
              <a:rPr lang="en-US" baseline="0" dirty="0" smtClean="0"/>
              <a:t>Third-generation 100C in 2014 </a:t>
            </a:r>
          </a:p>
          <a:p>
            <a:pPr marL="167975" indent="-167975">
              <a:buFontTx/>
              <a:buChar char="-"/>
            </a:pPr>
            <a:endParaRPr lang="en-US" baseline="0" dirty="0" smtClean="0"/>
          </a:p>
          <a:p>
            <a:r>
              <a:rPr lang="en-US" baseline="0" dirty="0" smtClean="0"/>
              <a:t>Notable microgrid and power converter milestones</a:t>
            </a:r>
          </a:p>
          <a:p>
            <a:pPr marL="167975" indent="-167975">
              <a:buFontTx/>
              <a:buChar char="-"/>
            </a:pPr>
            <a:r>
              <a:rPr lang="en-US" baseline="0" dirty="0" smtClean="0"/>
              <a:t>Microgrid simulators in 2002, resulting from several years of research and development</a:t>
            </a:r>
          </a:p>
          <a:p>
            <a:pPr marL="167975" indent="-167975">
              <a:buFontTx/>
              <a:buChar char="-"/>
            </a:pPr>
            <a:r>
              <a:rPr lang="en-US" baseline="0" dirty="0" smtClean="0"/>
              <a:t>All MW-level power converters build on architecture &amp; design of smaller-scale 100 kW </a:t>
            </a:r>
          </a:p>
          <a:p>
            <a:pPr marL="167975" indent="-167975">
              <a:buFontTx/>
              <a:buChar char="-"/>
            </a:pPr>
            <a:endParaRPr lang="en-US" baseline="0" dirty="0" smtClean="0"/>
          </a:p>
          <a:p>
            <a:r>
              <a:rPr lang="en-US" dirty="0" smtClean="0"/>
              <a:t>Northern Power has over 30 patents related to wind</a:t>
            </a:r>
            <a:r>
              <a:rPr lang="en-US" baseline="0" dirty="0" smtClean="0"/>
              <a:t> turbines</a:t>
            </a:r>
            <a:r>
              <a:rPr lang="en-US" dirty="0" smtClean="0"/>
              <a:t> &amp; microgrids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9E883-B094-45B6-BC48-8A85E3FB33DE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4629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Transport</a:t>
            </a:r>
          </a:p>
          <a:p>
            <a:pPr marL="167975" indent="-167975">
              <a:buFontTx/>
              <a:buChar char="-"/>
            </a:pPr>
            <a:r>
              <a:rPr lang="en-US" dirty="0" smtClean="0"/>
              <a:t>No special permits, neither</a:t>
            </a:r>
            <a:r>
              <a:rPr lang="en-US" baseline="0" dirty="0" smtClean="0"/>
              <a:t> over-size nor over-weight</a:t>
            </a:r>
          </a:p>
          <a:p>
            <a:pPr marL="167975" indent="-167975">
              <a:buFontTx/>
              <a:buChar char="-"/>
            </a:pPr>
            <a:endParaRPr lang="en-US" baseline="0" dirty="0" smtClean="0"/>
          </a:p>
          <a:p>
            <a:r>
              <a:rPr lang="en-US" baseline="0" dirty="0" smtClean="0"/>
              <a:t>Hydrophobic coating</a:t>
            </a:r>
          </a:p>
          <a:p>
            <a:pPr marL="167975" indent="-167975">
              <a:buFontTx/>
              <a:buChar char="-"/>
            </a:pPr>
            <a:r>
              <a:rPr lang="en-US" baseline="0" dirty="0" smtClean="0"/>
              <a:t>Will not PREVENT icing—Mother Nature can always make conditions worse—but will reduce the strength with which the ice binds to the surface</a:t>
            </a:r>
          </a:p>
          <a:p>
            <a:pPr marL="167975" indent="-167975">
              <a:buFontTx/>
              <a:buChar char="-"/>
            </a:pPr>
            <a:r>
              <a:rPr lang="en-US" baseline="0" dirty="0" smtClean="0"/>
              <a:t>Making them black also helps… whatever small solar gain might be available will help shed the ice </a:t>
            </a:r>
          </a:p>
          <a:p>
            <a:pPr marL="167975" indent="-167975">
              <a:buFontTx/>
              <a:buChar char="-"/>
            </a:pPr>
            <a:endParaRPr lang="en-US" baseline="0" dirty="0" smtClean="0"/>
          </a:p>
          <a:p>
            <a:r>
              <a:rPr lang="en-US" baseline="0" dirty="0" smtClean="0"/>
              <a:t>Output control</a:t>
            </a:r>
          </a:p>
          <a:p>
            <a:pPr marL="167975" indent="-167975">
              <a:buFontTx/>
              <a:buChar char="-"/>
            </a:pPr>
            <a:r>
              <a:rPr lang="en-US" baseline="0" dirty="0" smtClean="0"/>
              <a:t>Possible because of our full power conversion architecture and our control implementation </a:t>
            </a:r>
          </a:p>
          <a:p>
            <a:pPr marL="167975" indent="-167975">
              <a:buFontTx/>
              <a:buChar char="-"/>
            </a:pPr>
            <a:r>
              <a:rPr lang="en-US" baseline="0" dirty="0" smtClean="0"/>
              <a:t>Real power can be limited on command from an outside controller </a:t>
            </a:r>
          </a:p>
          <a:p>
            <a:pPr marL="167975" indent="-167975">
              <a:buFontTx/>
              <a:buChar char="-"/>
            </a:pPr>
            <a:r>
              <a:rPr lang="en-US" baseline="0" dirty="0" smtClean="0"/>
              <a:t>Automatically create reactive power to manage voltage at turbine connection</a:t>
            </a:r>
          </a:p>
          <a:p>
            <a:pPr marL="167975" indent="-167975">
              <a:buFontTx/>
              <a:buChar char="-"/>
            </a:pPr>
            <a:r>
              <a:rPr lang="en-US" baseline="0" dirty="0" smtClean="0"/>
              <a:t>Automatically limit power output as V increases… ride through voltage sags, LVRT, to support grid stability</a:t>
            </a:r>
          </a:p>
          <a:p>
            <a:pPr marL="167975" indent="-167975">
              <a:buFontTx/>
              <a:buChar char="-"/>
            </a:pPr>
            <a:r>
              <a:rPr lang="en-US" baseline="0" dirty="0" smtClean="0"/>
              <a:t>Automatically limit power as frequency varies…</a:t>
            </a:r>
          </a:p>
          <a:p>
            <a:pPr marL="167975" indent="-167975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1D7FB-FAB8-4522-866A-858F471AF22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3708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Northern Power</a:t>
            </a:r>
            <a:r>
              <a:rPr lang="en-US" baseline="0" dirty="0" smtClean="0"/>
              <a:t> turbines are already broadly deployed &amp; suitable for a wide range of applications </a:t>
            </a:r>
          </a:p>
          <a:p>
            <a:endParaRPr lang="en-US" baseline="0" dirty="0" smtClean="0"/>
          </a:p>
          <a:p>
            <a:pPr marL="167975" indent="-167975">
              <a:buFontTx/>
              <a:buChar char="-"/>
            </a:pPr>
            <a:r>
              <a:rPr lang="en-US" baseline="0" dirty="0" smtClean="0"/>
              <a:t>Islands (withstood hurricanes in Caribbean), </a:t>
            </a:r>
            <a:br>
              <a:rPr lang="en-US" baseline="0" dirty="0" smtClean="0"/>
            </a:br>
            <a:r>
              <a:rPr lang="en-US" baseline="0" dirty="0" smtClean="0"/>
              <a:t>remote villages (Alaska harsh climate &amp; wind regimes), </a:t>
            </a:r>
            <a:br>
              <a:rPr lang="en-US" baseline="0" dirty="0" smtClean="0"/>
            </a:br>
            <a:r>
              <a:rPr lang="en-US" baseline="0" dirty="0" smtClean="0"/>
              <a:t>schools (safe and quiet), </a:t>
            </a:r>
            <a:br>
              <a:rPr lang="en-US" baseline="0" dirty="0" smtClean="0"/>
            </a:br>
            <a:r>
              <a:rPr lang="en-US" baseline="0" dirty="0" smtClean="0"/>
              <a:t>cities (small / unobtrusive / of a scale with other familiar structures), </a:t>
            </a:r>
            <a:br>
              <a:rPr lang="en-US" baseline="0" dirty="0" smtClean="0"/>
            </a:br>
            <a:r>
              <a:rPr lang="en-US" baseline="0" dirty="0" smtClean="0"/>
              <a:t>distributed wind farms, </a:t>
            </a:r>
            <a:br>
              <a:rPr lang="en-US" baseline="0" dirty="0" smtClean="0"/>
            </a:br>
            <a:r>
              <a:rPr lang="en-US" baseline="0" dirty="0" smtClean="0"/>
              <a:t>prototyped in repowering / </a:t>
            </a:r>
            <a:r>
              <a:rPr lang="en-US" baseline="0" dirty="0" err="1" smtClean="0"/>
              <a:t>retopping</a:t>
            </a:r>
            <a:r>
              <a:rPr lang="en-US" baseline="0" dirty="0" smtClean="0"/>
              <a:t> of distributed-class wind farms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Two utility-class units flying; well over 100 MW of new turbines are planned for production in next 18 months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9E883-B094-45B6-BC48-8A85E3FB33DE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1429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Probably Most Important Single Issue</a:t>
            </a:r>
          </a:p>
          <a:p>
            <a:r>
              <a:rPr lang="en-US" dirty="0" smtClean="0"/>
              <a:t>Power Plant Sized for Maximum Load + Growth</a:t>
            </a:r>
          </a:p>
          <a:p>
            <a:r>
              <a:rPr lang="en-US" dirty="0" smtClean="0"/>
              <a:t>Running at low load is less efficient</a:t>
            </a:r>
          </a:p>
          <a:p>
            <a:r>
              <a:rPr lang="en-US" dirty="0" smtClean="0"/>
              <a:t>Smaller genset lowers low-load threshold </a:t>
            </a:r>
          </a:p>
          <a:p>
            <a:r>
              <a:rPr lang="en-US" dirty="0" smtClean="0"/>
              <a:t>Average Only Goes So Far</a:t>
            </a:r>
          </a:p>
          <a:p>
            <a:r>
              <a:rPr lang="en-US" dirty="0" smtClean="0"/>
              <a:t>Not so concerned with highs</a:t>
            </a:r>
          </a:p>
          <a:p>
            <a:r>
              <a:rPr lang="en-US" dirty="0" smtClean="0"/>
              <a:t>Need to understand lows &amp; duration</a:t>
            </a:r>
          </a:p>
          <a:p>
            <a:r>
              <a:rPr lang="en-US" dirty="0" smtClean="0"/>
              <a:t>Use Simulator (HOMER, </a:t>
            </a:r>
            <a:r>
              <a:rPr lang="en-US" dirty="0" err="1" smtClean="0"/>
              <a:t>RETscreen</a:t>
            </a:r>
            <a:r>
              <a:rPr lang="en-US" dirty="0" smtClean="0"/>
              <a:t>, etc.) to Estimate Required Energy Flow/Storage requirements</a:t>
            </a:r>
          </a:p>
          <a:p>
            <a:r>
              <a:rPr lang="en-US" dirty="0" smtClean="0"/>
              <a:t>Find/Use </a:t>
            </a:r>
            <a:r>
              <a:rPr lang="en-US" dirty="0" err="1" smtClean="0"/>
              <a:t>Dispatchable</a:t>
            </a:r>
            <a:r>
              <a:rPr lang="en-US" dirty="0" smtClean="0"/>
              <a:t> Loads</a:t>
            </a:r>
          </a:p>
          <a:p>
            <a:r>
              <a:rPr lang="en-US" dirty="0" smtClean="0"/>
              <a:t>Irrigation or water tank pumping</a:t>
            </a:r>
          </a:p>
          <a:p>
            <a:r>
              <a:rPr lang="en-US" dirty="0" smtClean="0"/>
              <a:t>Distributed heating/Cooling elements or Central Electric Boilers </a:t>
            </a:r>
          </a:p>
          <a:p>
            <a:r>
              <a:rPr lang="en-US" dirty="0" smtClean="0"/>
              <a:t>Water treatment / filtering / RO / Ice, etc… </a:t>
            </a:r>
          </a:p>
          <a:p>
            <a:r>
              <a:rPr lang="en-US" dirty="0" smtClean="0"/>
              <a:t>Heating fuel generally not as valuable as generating fuel</a:t>
            </a:r>
          </a:p>
          <a:p>
            <a:r>
              <a:rPr lang="en-US" dirty="0" smtClean="0"/>
              <a:t>Electric Vehicle / Transportation re-charging</a:t>
            </a:r>
          </a:p>
          <a:p>
            <a:endParaRPr lang="en-US" dirty="0" smtClean="0"/>
          </a:p>
          <a:p>
            <a:r>
              <a:rPr lang="en-US" dirty="0" smtClean="0"/>
              <a:t>----------------------------------------------------------------</a:t>
            </a:r>
          </a:p>
          <a:p>
            <a:endParaRPr lang="en-US" dirty="0" smtClean="0"/>
          </a:p>
          <a:p>
            <a:r>
              <a:rPr lang="en-US" dirty="0" smtClean="0"/>
              <a:t>Turbine Siting Requirements (site class?)</a:t>
            </a:r>
          </a:p>
          <a:p>
            <a:r>
              <a:rPr lang="en-US" dirty="0" smtClean="0"/>
              <a:t>Evaluate Turbine Energy Contribution</a:t>
            </a:r>
          </a:p>
          <a:p>
            <a:r>
              <a:rPr lang="en-US" dirty="0" smtClean="0"/>
              <a:t>Curtailment Requirements ?  </a:t>
            </a:r>
          </a:p>
          <a:p>
            <a:r>
              <a:rPr lang="en-US" dirty="0" smtClean="0"/>
              <a:t>Tower / Tip Height constraints ?</a:t>
            </a:r>
          </a:p>
          <a:p>
            <a:r>
              <a:rPr lang="en-US" dirty="0" smtClean="0"/>
              <a:t>FAA issues ?</a:t>
            </a:r>
          </a:p>
          <a:p>
            <a:r>
              <a:rPr lang="en-US" dirty="0" smtClean="0"/>
              <a:t>Flicker / Acoustic concerns ? </a:t>
            </a:r>
          </a:p>
          <a:p>
            <a:r>
              <a:rPr lang="en-US" dirty="0" smtClean="0"/>
              <a:t>Environmental ? </a:t>
            </a:r>
          </a:p>
          <a:p>
            <a:r>
              <a:rPr lang="en-US" dirty="0" smtClean="0"/>
              <a:t>Service / Access ?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1D7FB-FAB8-4522-866A-858F471AF22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3708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Common</a:t>
            </a:r>
            <a:r>
              <a:rPr lang="en-US" baseline="0" dirty="0" smtClean="0"/>
              <a:t> </a:t>
            </a:r>
            <a:r>
              <a:rPr lang="en-US" dirty="0" smtClean="0"/>
              <a:t>Fact: ~1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kw-hr</a:t>
            </a:r>
            <a:r>
              <a:rPr lang="en-US" baseline="0" dirty="0" smtClean="0"/>
              <a:t> electricity requires </a:t>
            </a:r>
            <a:r>
              <a:rPr lang="en-US" dirty="0" smtClean="0"/>
              <a:t>~</a:t>
            </a:r>
            <a:r>
              <a:rPr lang="en-US" baseline="0" dirty="0" smtClean="0"/>
              <a:t>$</a:t>
            </a:r>
            <a:r>
              <a:rPr lang="en-US" dirty="0" smtClean="0"/>
              <a:t>0.36</a:t>
            </a:r>
            <a:r>
              <a:rPr lang="en-US" baseline="0" dirty="0" smtClean="0"/>
              <a:t> of fuel assuming </a:t>
            </a:r>
            <a:r>
              <a:rPr lang="en-US" dirty="0" smtClean="0"/>
              <a:t>$1/L cost, Burning</a:t>
            </a:r>
            <a:r>
              <a:rPr lang="en-US" baseline="0" dirty="0" smtClean="0"/>
              <a:t> </a:t>
            </a:r>
            <a:r>
              <a:rPr lang="en-US" dirty="0" smtClean="0"/>
              <a:t>Heating fuel for</a:t>
            </a:r>
            <a:r>
              <a:rPr lang="en-US" baseline="0" dirty="0" smtClean="0"/>
              <a:t> same 1 </a:t>
            </a:r>
            <a:r>
              <a:rPr lang="en-US" baseline="0" dirty="0" err="1" smtClean="0"/>
              <a:t>kw-hr</a:t>
            </a:r>
            <a:r>
              <a:rPr lang="en-US" baseline="0" dirty="0" smtClean="0"/>
              <a:t> of heat </a:t>
            </a:r>
            <a:r>
              <a:rPr lang="en-US" baseline="0" dirty="0" smtClean="0">
                <a:solidFill>
                  <a:srgbClr val="FF0000"/>
                </a:solidFill>
              </a:rPr>
              <a:t>(</a:t>
            </a:r>
            <a:r>
              <a:rPr lang="en-US" baseline="0" dirty="0" err="1" smtClean="0">
                <a:solidFill>
                  <a:srgbClr val="FF0000"/>
                </a:solidFill>
              </a:rPr>
              <a:t>x,xxx</a:t>
            </a:r>
            <a:r>
              <a:rPr lang="en-US" baseline="0" dirty="0" smtClean="0">
                <a:solidFill>
                  <a:srgbClr val="FF0000"/>
                </a:solidFill>
              </a:rPr>
              <a:t> </a:t>
            </a:r>
            <a:r>
              <a:rPr lang="en-US" baseline="0" dirty="0" err="1" smtClean="0">
                <a:solidFill>
                  <a:srgbClr val="FF0000"/>
                </a:solidFill>
              </a:rPr>
              <a:t>btu’s</a:t>
            </a:r>
            <a:r>
              <a:rPr lang="en-US" baseline="0" dirty="0" smtClean="0">
                <a:solidFill>
                  <a:srgbClr val="FF0000"/>
                </a:solidFill>
              </a:rPr>
              <a:t>) </a:t>
            </a:r>
            <a:r>
              <a:rPr lang="en-US" baseline="0" dirty="0" smtClean="0"/>
              <a:t>requires ~$0.17 of fuel at </a:t>
            </a:r>
            <a:r>
              <a:rPr lang="en-US" dirty="0">
                <a:solidFill>
                  <a:prstClr val="black"/>
                </a:solidFill>
              </a:rPr>
              <a:t>$1/L cost.</a:t>
            </a:r>
            <a:r>
              <a:rPr lang="en-US" baseline="0" dirty="0" smtClean="0"/>
              <a:t>  </a:t>
            </a:r>
            <a:r>
              <a:rPr lang="en-US" dirty="0" smtClean="0"/>
              <a:t>  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1D7FB-FAB8-4522-866A-858F471AF22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6592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Includes renewables… storage… diesel gensets… secondary loads… </a:t>
            </a:r>
          </a:p>
          <a:p>
            <a:r>
              <a:rPr lang="en-US" dirty="0" smtClean="0"/>
              <a:t>…and a microgrid controller… primary</a:t>
            </a:r>
            <a:r>
              <a:rPr lang="en-US" baseline="0" dirty="0" smtClean="0"/>
              <a:t> difference between a microgrid controller and, for example, a diesel power plant controller is that the microgrid controller works with smart components… it does not command behavior, it rather sets constraints &amp; smart components manage themselves to operate within those constraints… perhaps a subtle difference, but very important… 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Northern Power provides more than just a wind turbine in this system… we can provide also the smart inverter from the DC bus that manages flow from the PV array and to &amp; from the batteries… and the microgrid controller…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1D7FB-FAB8-4522-866A-858F471AF22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6592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 in the day it was much</a:t>
            </a:r>
            <a:r>
              <a:rPr lang="en-US" baseline="0" dirty="0" smtClean="0"/>
              <a:t> simpler, and we have learned much through the years.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9E883-B094-45B6-BC48-8A85E3FB33DE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928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D1EE6192-54B5-0840-9623-5F10FB64710F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7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Two main organizers – REAP and Island Institute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hypothetical daily</a:t>
            </a:r>
            <a:r>
              <a:rPr lang="en-US" baseline="0" dirty="0" smtClean="0"/>
              <a:t> demand profile </a:t>
            </a:r>
          </a:p>
          <a:p>
            <a:pPr marL="167975" indent="-167975">
              <a:buFontTx/>
              <a:buChar char="-"/>
            </a:pPr>
            <a:r>
              <a:rPr lang="en-US" baseline="0" dirty="0" smtClean="0"/>
              <a:t>a good-sized village, </a:t>
            </a:r>
          </a:p>
          <a:p>
            <a:pPr marL="167975" indent="-167975">
              <a:buFontTx/>
              <a:buChar char="-"/>
            </a:pPr>
            <a:r>
              <a:rPr lang="en-US" baseline="0" dirty="0" smtClean="0"/>
              <a:t>maybe a thousand residents &amp; </a:t>
            </a:r>
          </a:p>
          <a:p>
            <a:pPr marL="167975" indent="-167975">
              <a:buFontTx/>
              <a:buChar char="-"/>
            </a:pPr>
            <a:r>
              <a:rPr lang="en-US" baseline="0" dirty="0" smtClean="0"/>
              <a:t>some small commercial &amp; industrial demand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Note:</a:t>
            </a:r>
          </a:p>
          <a:p>
            <a:pPr marL="167975" indent="-167975">
              <a:buFontTx/>
              <a:buChar char="-"/>
            </a:pPr>
            <a:r>
              <a:rPr lang="en-US" baseline="0" dirty="0" smtClean="0"/>
              <a:t>Low point during the night, </a:t>
            </a:r>
          </a:p>
          <a:p>
            <a:pPr marL="167975" indent="-167975">
              <a:buFontTx/>
              <a:buChar char="-"/>
            </a:pPr>
            <a:r>
              <a:rPr lang="en-US" baseline="0" dirty="0" smtClean="0"/>
              <a:t>Rising during the morning to a relatively consistent maximum demand during the day, and </a:t>
            </a:r>
          </a:p>
          <a:p>
            <a:pPr marL="167975" indent="-167975">
              <a:buFontTx/>
              <a:buChar char="-"/>
            </a:pPr>
            <a:r>
              <a:rPr lang="en-US" baseline="0" dirty="0" smtClean="0"/>
              <a:t>Dropping in the evening… </a:t>
            </a:r>
          </a:p>
          <a:p>
            <a:pPr marL="167975" indent="-167975">
              <a:buFontTx/>
              <a:buChar char="-"/>
            </a:pPr>
            <a:endParaRPr lang="en-US" baseline="0" dirty="0" smtClean="0"/>
          </a:p>
          <a:p>
            <a:r>
              <a:rPr lang="en-US" baseline="0" dirty="0" smtClean="0"/>
              <a:t>In an isolated village, this is what a diesel power plant does—the diesel gensets “follow the load,” providing exactly enough power to satisfy the demand. </a:t>
            </a:r>
          </a:p>
          <a:p>
            <a:endParaRPr lang="en-US" baseline="0" dirty="0" smtClean="0"/>
          </a:p>
          <a:p>
            <a:r>
              <a:rPr lang="en-US" dirty="0" smtClean="0"/>
              <a:t>Lay energy production from a 100 kW wind turbine over</a:t>
            </a:r>
            <a:r>
              <a:rPr lang="en-US" baseline="0" dirty="0" smtClean="0"/>
              <a:t> the demand… clear that the wind contributes a small portion of the total need </a:t>
            </a:r>
          </a:p>
          <a:p>
            <a:endParaRPr lang="en-US" baseline="0" dirty="0" smtClean="0"/>
          </a:p>
          <a:p>
            <a:r>
              <a:rPr lang="en-US" baseline="0" dirty="0" smtClean="0"/>
              <a:t>(Incidentally, this production chart is from an actual wind storm that an NPS 100 experienced in 2011 in Vermont. </a:t>
            </a:r>
          </a:p>
          <a:p>
            <a:pPr marL="167975" indent="-167975">
              <a:buFontTx/>
              <a:buChar char="-"/>
            </a:pPr>
            <a:r>
              <a:rPr lang="en-US" baseline="0" dirty="0" smtClean="0"/>
              <a:t>Note the ramp up during the morning as the storm rolls in. </a:t>
            </a:r>
          </a:p>
          <a:p>
            <a:pPr marL="167975" indent="-167975">
              <a:buFontTx/>
              <a:buChar char="-"/>
            </a:pPr>
            <a:r>
              <a:rPr lang="en-US" baseline="0" dirty="0" smtClean="0"/>
              <a:t>Also note the wind turbine disconnecting when the wind speed got too high…</a:t>
            </a:r>
          </a:p>
          <a:p>
            <a:pPr marL="167975" indent="-167975">
              <a:buFontTx/>
              <a:buChar char="-"/>
            </a:pPr>
            <a:r>
              <a:rPr lang="en-US" baseline="0" dirty="0" smtClean="0"/>
              <a:t>…and reconnecting when the wind dropped a bit.) </a:t>
            </a:r>
          </a:p>
          <a:p>
            <a:endParaRPr lang="en-US" baseline="0" dirty="0" smtClean="0"/>
          </a:p>
          <a:p>
            <a:r>
              <a:rPr lang="en-US" dirty="0" smtClean="0"/>
              <a:t>The red line shows the difference between the demand and what comes from the wind… </a:t>
            </a:r>
          </a:p>
          <a:p>
            <a:endParaRPr lang="en-US" dirty="0" smtClean="0"/>
          </a:p>
          <a:p>
            <a:r>
              <a:rPr lang="en-US" dirty="0" smtClean="0"/>
              <a:t>This is what the diesel plan</a:t>
            </a:r>
            <a:r>
              <a:rPr lang="en-US" baseline="0" dirty="0" smtClean="0"/>
              <a:t>t provides</a:t>
            </a:r>
          </a:p>
          <a:p>
            <a:pPr marL="167975" indent="-167975">
              <a:buFontTx/>
              <a:buChar char="-"/>
            </a:pPr>
            <a:r>
              <a:rPr lang="en-US" baseline="0" dirty="0" smtClean="0"/>
              <a:t>No longer strictly “load following,” </a:t>
            </a:r>
          </a:p>
          <a:p>
            <a:pPr marL="167975" indent="-167975">
              <a:buFontTx/>
              <a:buChar char="-"/>
            </a:pPr>
            <a:r>
              <a:rPr lang="en-US" baseline="0" dirty="0" smtClean="0"/>
              <a:t>Rather “difference following.” 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1D7FB-FAB8-4522-866A-858F471AF22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269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 at a</a:t>
            </a:r>
            <a:r>
              <a:rPr lang="en-US" baseline="0" dirty="0" smtClean="0"/>
              <a:t> smaller village with the same wind regime…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Again, the diesel plant follows the DIFFERENCE... </a:t>
            </a:r>
          </a:p>
          <a:p>
            <a:pPr marL="167975" indent="-167975">
              <a:buFontTx/>
              <a:buChar char="-"/>
            </a:pPr>
            <a:r>
              <a:rPr lang="en-US" baseline="0" dirty="0" smtClean="0"/>
              <a:t>Note times with not enough demand or</a:t>
            </a:r>
          </a:p>
          <a:p>
            <a:pPr marL="167975" indent="-167975">
              <a:buFontTx/>
              <a:buChar char="-"/>
            </a:pPr>
            <a:r>
              <a:rPr lang="en-US" baseline="0" dirty="0" smtClean="0"/>
              <a:t>Too much wind </a:t>
            </a:r>
          </a:p>
          <a:p>
            <a:r>
              <a:rPr lang="en-US" baseline="0" dirty="0" smtClean="0"/>
              <a:t>AND</a:t>
            </a:r>
          </a:p>
          <a:p>
            <a:pPr marL="167975" indent="-167975">
              <a:buFontTx/>
              <a:buChar char="-"/>
            </a:pPr>
            <a:r>
              <a:rPr lang="en-US" baseline="0" dirty="0" smtClean="0"/>
              <a:t>Gensets operating at very low load—well below 25-30% of rated…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1D7FB-FAB8-4522-866A-858F471AF22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269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1D7FB-FAB8-4522-866A-858F471AF22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3031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1D7FB-FAB8-4522-866A-858F471AF22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4588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Low-load power quality</a:t>
            </a:r>
            <a:r>
              <a:rPr lang="en-US" baseline="0" dirty="0" smtClean="0"/>
              <a:t> from limits on what a reciprocating diesel engine can physically do when operating with little load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1D7FB-FAB8-4522-866A-858F471AF22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4687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Once you</a:t>
            </a:r>
            <a:r>
              <a:rPr lang="en-US" baseline="0" dirty="0" smtClean="0"/>
              <a:t> reach high (80-90, or 100%)% of contribution, load management is critical to system performance and stability.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Common Fact: ~1 </a:t>
            </a:r>
            <a:r>
              <a:rPr lang="en-US" baseline="0" dirty="0" err="1" smtClean="0"/>
              <a:t>kw-hr</a:t>
            </a:r>
            <a:r>
              <a:rPr lang="en-US" baseline="0" dirty="0" smtClean="0"/>
              <a:t> electricity requires ~$0.36 of fuel assuming $1/L cost, Burning Heating fuel for same 1 </a:t>
            </a:r>
            <a:r>
              <a:rPr lang="en-US" baseline="0" dirty="0" err="1" smtClean="0"/>
              <a:t>kw-hr</a:t>
            </a:r>
            <a:r>
              <a:rPr lang="en-US" baseline="0" dirty="0" smtClean="0"/>
              <a:t> of heat (3,412 </a:t>
            </a:r>
            <a:r>
              <a:rPr lang="en-US" baseline="0" dirty="0" err="1" smtClean="0"/>
              <a:t>btu’s</a:t>
            </a:r>
            <a:r>
              <a:rPr lang="en-US" baseline="0" dirty="0" smtClean="0"/>
              <a:t>) requires ~$0.17 of fuel at $1/L cost.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1D7FB-FAB8-4522-866A-858F471AF22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6223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What’s key is Inst. &amp; Average levels are quite different and can be wildly variable.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9E883-B094-45B6-BC48-8A85E3FB33DE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1022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9E883-B094-45B6-BC48-8A85E3FB33DE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4426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order, just be aware of</a:t>
            </a:r>
            <a:r>
              <a:rPr lang="en-US" baseline="0" dirty="0" smtClean="0"/>
              <a:t> what you know and don’t know….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9E883-B094-45B6-BC48-8A85E3FB33DE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689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Northern Power Experience:</a:t>
            </a:r>
          </a:p>
          <a:p>
            <a:r>
              <a:rPr lang="en-US" dirty="0" smtClean="0"/>
              <a:t>40 NPS 100kW Turbines Flying </a:t>
            </a:r>
          </a:p>
          <a:p>
            <a:r>
              <a:rPr lang="en-US" dirty="0" smtClean="0"/>
              <a:t>&gt;50,000 </a:t>
            </a:r>
            <a:r>
              <a:rPr lang="en-US" dirty="0" err="1" smtClean="0"/>
              <a:t>MWh</a:t>
            </a:r>
            <a:r>
              <a:rPr lang="en-US" dirty="0" smtClean="0"/>
              <a:t> Generated since 1999,</a:t>
            </a:r>
            <a:r>
              <a:rPr lang="en-US" baseline="0" dirty="0" smtClean="0"/>
              <a:t> some machines operational for &gt;10 Years!</a:t>
            </a:r>
            <a:endParaRPr lang="en-US" dirty="0" smtClean="0"/>
          </a:p>
          <a:p>
            <a:r>
              <a:rPr lang="en-US" dirty="0" smtClean="0"/>
              <a:t>Millions of Gallons of Diesel Fuel Saved</a:t>
            </a:r>
          </a:p>
          <a:p>
            <a:r>
              <a:rPr lang="en-US" dirty="0" smtClean="0"/>
              <a:t>&gt; 95% Turbine Availability !!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9E883-B094-45B6-BC48-8A85E3FB33DE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068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336600"/>
                </a:solidFill>
                <a:latin typeface="Arial" charset="0"/>
                <a:ea typeface="ＭＳ Ｐゴシック" charset="0"/>
                <a:cs typeface="ＭＳ Ｐゴシック" charset="0"/>
              </a:rPr>
              <a:t>Resource for a part of the market that is not currently well served. Lots of worldwide interest in this market</a:t>
            </a:r>
          </a:p>
          <a:p>
            <a:endParaRPr lang="en-US">
              <a:solidFill>
                <a:srgbClr val="3366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C0504D"/>
                </a:solidFill>
              </a:rPr>
              <a:t>SustainAbility Consulting, LLC</a:t>
            </a:r>
          </a:p>
        </p:txBody>
      </p:sp>
      <p:sp>
        <p:nvSpPr>
          <p:cNvPr id="18436" name="Date Placeholder 4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B1404E81-1DD0-934E-9B4B-91A57B19D342}" type="datetime1">
              <a:rPr lang="en-US" sz="1200">
                <a:solidFill>
                  <a:prstClr val="black"/>
                </a:solidFill>
                <a:latin typeface="Arial" charset="0"/>
              </a:rPr>
              <a:pPr/>
              <a:t>4/16/15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37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7ED72708-65A3-854D-BC5E-A120D00D5DDE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9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 of AK W-D system Upgrade.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9E883-B094-45B6-BC48-8A85E3FB33DE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7069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9E883-B094-45B6-BC48-8A85E3FB33DE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20724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06A455-F31F-488E-A36A-6B4CA8C54AD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0960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Newfoundland Labrador Hydro (Can </a:t>
            </a:r>
            <a:r>
              <a:rPr lang="en-US" dirty="0" err="1">
                <a:latin typeface="Arial" charset="0"/>
              </a:rPr>
              <a:t>Gov</a:t>
            </a:r>
            <a:r>
              <a:rPr lang="en-US" dirty="0">
                <a:latin typeface="Arial" charset="0"/>
              </a:rPr>
              <a:t> Owned) Medium Penetration (30%-60% wind) Logistics were challenging, poor remote comms, Gov. R &amp; D project</a:t>
            </a:r>
          </a:p>
          <a:p>
            <a:r>
              <a:rPr lang="en-US" dirty="0">
                <a:latin typeface="Arial" charset="0"/>
              </a:rPr>
              <a:t>400-1,000 kw base load serving mostly residential loads 3x - NPS 100A (installed 08,2009) 6x - V17 or V19 WTGs (refurbished) 6x - 45 kw Hydrogen fueled </a:t>
            </a:r>
            <a:r>
              <a:rPr lang="en-US" dirty="0" err="1">
                <a:latin typeface="Arial" charset="0"/>
              </a:rPr>
              <a:t>Gensets</a:t>
            </a:r>
            <a:r>
              <a:rPr lang="en-US" dirty="0">
                <a:latin typeface="Arial" charset="0"/>
              </a:rPr>
              <a:t> 3x - 900 kw Caterpillar Diesel </a:t>
            </a:r>
            <a:r>
              <a:rPr lang="en-US" dirty="0" err="1">
                <a:latin typeface="Arial" charset="0"/>
              </a:rPr>
              <a:t>Gensets</a:t>
            </a:r>
            <a:r>
              <a:rPr lang="en-US" dirty="0">
                <a:latin typeface="Arial" charset="0"/>
              </a:rPr>
              <a:t> No battery storage or PV</a:t>
            </a:r>
          </a:p>
          <a:p>
            <a:r>
              <a:rPr lang="en-US" dirty="0">
                <a:latin typeface="Arial" charset="0"/>
              </a:rPr>
              <a:t>~800 MW-Hrs. of wind energy delivered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9E883-B094-45B6-BC48-8A85E3FB33DE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246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9E883-B094-45B6-BC48-8A85E3FB33DE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48758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0D2A110-A2BD-4DD7-8BAC-AD35B5408AFB}" type="slidenum">
              <a:rPr lang="en-US">
                <a:solidFill>
                  <a:prstClr val="black"/>
                </a:solidFill>
                <a:cs typeface="Arial" charset="0"/>
              </a:rPr>
              <a:pPr/>
              <a:t>68</a:t>
            </a:fld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A0EB58-6291-4F1A-B321-9319B06883DE}" type="slidenum">
              <a:rPr lang="en-US">
                <a:solidFill>
                  <a:prstClr val="black"/>
                </a:solidFill>
              </a:rPr>
              <a:pPr>
                <a:defRPr/>
              </a:pPr>
              <a:t>70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DJH</a:t>
            </a:r>
          </a:p>
          <a:p>
            <a:pPr marL="171441" indent="-17144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Examples of communities around the globe that are on the verge of an energy crisis</a:t>
            </a:r>
          </a:p>
          <a:p>
            <a:pPr marL="171441" indent="-17144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Currently very dependent on expensive diesel fuel in an unsustainable manner</a:t>
            </a:r>
          </a:p>
          <a:p>
            <a:pPr marL="171441" indent="-17144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To begin with a domestic example, Alaska …</a:t>
            </a:r>
          </a:p>
          <a:p>
            <a:pPr marL="171441" indent="-17144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There are already on-going efforts in the state, such as …</a:t>
            </a:r>
          </a:p>
          <a:p>
            <a:pPr marL="171441" indent="-17144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The partnership we’re presenting today aims to compliment the ongoing efforts, not at all meant to replace them. We’re working towards the same goal.</a:t>
            </a:r>
            <a:endParaRPr lang="en-US" dirty="0"/>
          </a:p>
        </p:txBody>
      </p:sp>
      <p:sp>
        <p:nvSpPr>
          <p:cNvPr id="1945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b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A342C1BE-01CC-4AAE-96EB-16F39D93780A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en-US" sz="12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939C7A-5025-476A-8AD2-F0699661D6E1}" type="slidenum">
              <a:rPr lang="en-US">
                <a:solidFill>
                  <a:prstClr val="black"/>
                </a:solidFill>
              </a:rPr>
              <a:pPr>
                <a:defRPr/>
              </a:pPr>
              <a:t>72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DJH</a:t>
            </a:r>
          </a:p>
          <a:p>
            <a:pPr marL="171441" indent="-17144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How do communities currently address this problem via hybrid renewable energy solutions?</a:t>
            </a:r>
          </a:p>
          <a:p>
            <a:pPr marL="171441" indent="-17144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Current approaches are often …</a:t>
            </a:r>
          </a:p>
          <a:p>
            <a:pPr marL="171441" indent="-17144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This leads to several barriers and hence a continued problem </a:t>
            </a:r>
          </a:p>
          <a:p>
            <a:pPr marL="171441" indent="-17144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Getting to the point of standardization</a:t>
            </a:r>
          </a:p>
        </p:txBody>
      </p:sp>
      <p:sp>
        <p:nvSpPr>
          <p:cNvPr id="2560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b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FBFA87FD-9596-4704-9986-43FF8321934A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en-US" sz="12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HOMER most specifically..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58EFFD-6ADA-491D-962B-6F863B21A3B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25557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Other similar activities (on a smaller scale)</a:t>
            </a:r>
            <a:r>
              <a:rPr lang="en-US" baseline="0" dirty="0" smtClean="0"/>
              <a:t> the Pacesetters fund from USAID/ Ministry and Rockefeller fund in India, the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58EFFD-6ADA-491D-962B-6F863B21A3B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892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Surveys</a:t>
            </a: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946919BB-0D7B-4348-9E29-FB1E8883A2A4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10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Renewed interest in rural electrification at the multi-lateral level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Expanding number of examples leading to a general acceptance of the technology as a solution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dirty="0" smtClean="0"/>
              <a:t>Push for grid parity power favors wind as a prime RE source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dirty="0" smtClean="0"/>
              <a:t>Volatility in diesel fuel prices have made people realize that the financial risks of relying on imported fuels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Concerns around climate change are favoring renewable technologies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dirty="0" smtClean="0"/>
              <a:t>Green mini-grids is becoming a catchphrase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2200" dirty="0" smtClean="0"/>
              <a:t>Growing understanding that pure grid extension is not the solution</a:t>
            </a:r>
            <a:r>
              <a:rPr lang="en-US" sz="2200" baseline="0" dirty="0" smtClean="0"/>
              <a:t> – 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dirty="0" smtClean="0"/>
              <a:t>Numerous projects including Sustainable Energy for All, Power Africa, Green Mini-grid Project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58EFFD-6ADA-491D-962B-6F863B21A3B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643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Talk about the Alaska market &amp; primarily going to talk about wind diesel.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C0504D"/>
                </a:solidFill>
              </a:rPr>
              <a:t>SustainAbility Consulting, LLC</a:t>
            </a:r>
          </a:p>
        </p:txBody>
      </p:sp>
      <p:sp>
        <p:nvSpPr>
          <p:cNvPr id="24580" name="Date Placeholder 4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BE507816-6D01-A948-A310-B9A386DBFFA1}" type="datetime1">
              <a:rPr lang="en-US" sz="1200">
                <a:solidFill>
                  <a:prstClr val="black"/>
                </a:solidFill>
                <a:latin typeface="Arial" charset="0"/>
              </a:rPr>
              <a:pPr/>
              <a:t>4/16/15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75A7A8C8-43DE-5B49-91F5-63EF2711EEAD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13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Good to think about where it comes from. Used to be wood. But now primarily fossil fuels like coal and oil and what is happening to demand for that.  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50% of our electricity still comes from coal. In alaska natural gas and diesel in our outlying communities.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C0504D"/>
                </a:solidFill>
              </a:rPr>
              <a:t>SustainAbility Consulting, LLC</a:t>
            </a:r>
          </a:p>
        </p:txBody>
      </p:sp>
      <p:sp>
        <p:nvSpPr>
          <p:cNvPr id="26628" name="Date Placeholder 4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7A28A62E-A3E9-5D4A-BA32-5E8707569037}" type="datetime1">
              <a:rPr lang="en-US" sz="1200">
                <a:solidFill>
                  <a:prstClr val="black"/>
                </a:solidFill>
                <a:latin typeface="Arial" charset="0"/>
              </a:rPr>
              <a:pPr/>
              <a:t>4/16/15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6629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3BC8DB2E-9335-534A-B12E-BAE0BC6C25BA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14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Some villages pay as much as 50 to 90 cents a kwh </a:t>
            </a:r>
          </a:p>
          <a:p>
            <a:r>
              <a:rPr lang="en-US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Exporting lots of dollars. </a:t>
            </a:r>
          </a:p>
          <a:p>
            <a:r>
              <a:rPr lang="en-US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Rural Alaskans are spending 30% of their disposable household income on energy cost, $1 billion sent overseas every day for oil</a:t>
            </a:r>
          </a:p>
          <a:p>
            <a:r>
              <a:rPr lang="en-US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Energy is the original currency</a:t>
            </a:r>
          </a:p>
          <a:p>
            <a:r>
              <a:rPr lang="en-US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China is on the way up, US is the way down</a:t>
            </a:r>
          </a:p>
          <a:p>
            <a:r>
              <a:rPr lang="en-US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US uses about 25% of the worlds oil  but produce about 4% 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7CA8800D-4118-9046-9EB8-0BDFA3434778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15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Alaska Overview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C0504D"/>
                </a:solidFill>
              </a:rPr>
              <a:t>SustainAbility Consulting, LLC</a:t>
            </a:r>
          </a:p>
        </p:txBody>
      </p:sp>
      <p:sp>
        <p:nvSpPr>
          <p:cNvPr id="31748" name="Date Placeholder 4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6E4AF528-995D-1449-9536-C9887EBDBB9A}" type="datetime1">
              <a:rPr lang="en-US" sz="1200">
                <a:solidFill>
                  <a:prstClr val="black"/>
                </a:solidFill>
                <a:latin typeface="Arial" charset="0"/>
              </a:rPr>
              <a:pPr/>
              <a:t>4/16/15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1749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EEE35FB5-62F7-554B-91BF-A50FC512EDCB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17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0959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0" y="6684963"/>
            <a:ext cx="9144000" cy="139700"/>
          </a:xfrm>
          <a:prstGeom prst="rect">
            <a:avLst/>
          </a:prstGeom>
          <a:noFill/>
        </p:spPr>
        <p:txBody>
          <a:bodyPr tIns="0" bIns="0" anchor="b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FFF"/>
                </a:solidFill>
                <a:latin typeface="Arial" pitchFamily="34" charset="0"/>
              </a:rPr>
              <a:t>NREL is a national laboratory of the U.S. Department of Energy, Office of Energy Efficiency and Renewable Energy, operated by the Alliance for Sustainable Energy, LLC.</a:t>
            </a:r>
            <a:endParaRPr lang="en-US" sz="1600" dirty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5" name="Picture 3" descr="nrel_logo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>
            <a:off x="609600" y="381000"/>
            <a:ext cx="23622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162050"/>
            <a:ext cx="8077200" cy="120015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43599" y="2895600"/>
            <a:ext cx="2847975" cy="2895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spcAft>
                <a:spcPts val="1800"/>
              </a:spcAft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51085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959A5"/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959A5"/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4ADDF8-898B-4C40-BD9F-C2945130694F}" type="slidenum">
              <a:rPr altLang="en-US"/>
              <a:pPr/>
              <a:t>‹#›</a:t>
            </a:fld>
            <a:endParaRPr altLang="en-US" dirty="0"/>
          </a:p>
        </p:txBody>
      </p:sp>
    </p:spTree>
    <p:extLst>
      <p:ext uri="{BB962C8B-B14F-4D97-AF65-F5344CB8AC3E}">
        <p14:creationId xmlns:p14="http://schemas.microsoft.com/office/powerpoint/2010/main" val="3307517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2949575"/>
            <a:ext cx="7162800" cy="1012825"/>
          </a:xfrm>
        </p:spPr>
        <p:txBody>
          <a:bodyPr>
            <a:normAutofit/>
          </a:bodyPr>
          <a:lstStyle>
            <a:lvl1pPr algn="l">
              <a:defRPr sz="2800" b="1">
                <a:solidFill>
                  <a:srgbClr val="002F5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4191000"/>
            <a:ext cx="7162800" cy="609600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rgbClr val="002F5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54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193" y="195294"/>
            <a:ext cx="7467600" cy="673768"/>
          </a:xfr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28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defRPr>
            </a:lvl2pPr>
            <a:lvl3pPr>
              <a:defRPr sz="2400">
                <a:latin typeface="Arial Narrow" panose="020B0606020202030204" pitchFamily="34" charset="0"/>
              </a:defRPr>
            </a:lvl3pPr>
            <a:lvl4pPr>
              <a:defRPr sz="1800">
                <a:latin typeface="Arial Narrow" panose="020B0606020202030204" pitchFamily="34" charset="0"/>
              </a:defRPr>
            </a:lvl4pPr>
            <a:lvl5pPr>
              <a:defRPr sz="16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866274" y="781750"/>
            <a:ext cx="8104471" cy="873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696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906" y="196164"/>
            <a:ext cx="7467600" cy="67289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1"/>
            <a:ext cx="3581400" cy="47244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295401"/>
            <a:ext cx="3581400" cy="47244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866274" y="781750"/>
            <a:ext cx="8104471" cy="873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915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906" y="190122"/>
            <a:ext cx="7467600" cy="678939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295400"/>
            <a:ext cx="3581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1935162"/>
            <a:ext cx="3581400" cy="4084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1" y="1295400"/>
            <a:ext cx="3581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1" y="1935162"/>
            <a:ext cx="3581400" cy="40846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866274" y="781750"/>
            <a:ext cx="8104471" cy="873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39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906" y="187111"/>
            <a:ext cx="7467600" cy="691145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864762" y="781891"/>
            <a:ext cx="8104471" cy="873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662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8075" y="6069013"/>
            <a:ext cx="381000" cy="288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8F65E8E-30AF-4DAE-A2FD-74E9E25EA320}" type="slidenum">
              <a:rPr lang="en-US">
                <a:solidFill>
                  <a:prstClr val="black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866274" y="781750"/>
            <a:ext cx="8104471" cy="873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530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533400"/>
            <a:ext cx="9144000" cy="609600"/>
          </a:xfrm>
          <a:prstGeom prst="rect">
            <a:avLst/>
          </a:prstGeom>
          <a:solidFill>
            <a:schemeClr val="accent1"/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defTabSz="914400"/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8600" y="609600"/>
            <a:ext cx="7239000" cy="533400"/>
          </a:xfrm>
          <a:noFill/>
        </p:spPr>
        <p:txBody>
          <a:bodyPr vert="horz"/>
          <a:lstStyle>
            <a:lvl1pPr algn="l">
              <a:defRPr sz="2000" b="0" cap="all" spc="150" baseline="0">
                <a:solidFill>
                  <a:schemeClr val="bg1"/>
                </a:solidFill>
                <a:latin typeface="Archive" pitchFamily="50" charset="0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1140680"/>
            <a:ext cx="9144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defTabSz="914400"/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814812" y="6319318"/>
            <a:ext cx="8193386" cy="380245"/>
          </a:xfrm>
          <a:prstGeom prst="rect">
            <a:avLst/>
          </a:prstGeom>
          <a:solidFill>
            <a:schemeClr val="accent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5020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33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33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33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33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33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33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33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33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33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33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33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3300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89107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9108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4800600"/>
            <a:ext cx="6705600" cy="609600"/>
          </a:xfrm>
        </p:spPr>
        <p:txBody>
          <a:bodyPr/>
          <a:lstStyle>
            <a:lvl1pPr marL="0" indent="0" algn="r">
              <a:buFont typeface="Wingdings" pitchFamily="-107" charset="2"/>
              <a:buNone/>
              <a:defRPr sz="30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62281884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51501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-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343400" y="6684963"/>
            <a:ext cx="457200" cy="1538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F2920-D795-4F1E-9DE4-376052251EB6}" type="slidenum">
              <a:rPr smtClean="0"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926319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3954953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141248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26067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40460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403513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5314893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1305562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48586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84919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502676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 column -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4040188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63762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24000"/>
            <a:ext cx="4041775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63762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701711"/>
      </p:ext>
    </p:extLst>
  </p:cSld>
  <p:clrMapOvr>
    <a:masterClrMapping/>
  </p:clrMapOvr>
  <p:transition xmlns:p14="http://schemas.microsoft.com/office/powerpoint/2010/main">
    <p:fade/>
  </p:transition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249057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Verdana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6699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Verdana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6699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EE0A59B-0212-2341-86DA-B7A7B27230F7}" type="slidenum">
              <a:rPr lang="en-US" sz="2000">
                <a:solidFill>
                  <a:srgbClr val="669900"/>
                </a:solidFill>
                <a:latin typeface="Verdana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000">
              <a:solidFill>
                <a:srgbClr val="669900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781319"/>
      </p:ext>
    </p:extLst>
  </p:cSld>
  <p:clrMapOvr>
    <a:masterClrMapping/>
  </p:clrMapOvr>
  <p:transition xmlns:p14="http://schemas.microsoft.com/office/powerpoint/2010/main">
    <p:cover dir="l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 flipH="1">
            <a:off x="7391400" y="0"/>
            <a:ext cx="990600" cy="1066800"/>
          </a:xfrm>
          <a:prstGeom prst="rect">
            <a:avLst/>
          </a:prstGeom>
          <a:solidFill>
            <a:srgbClr val="597A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hangingPunct="0">
              <a:defRPr/>
            </a:pPr>
            <a:endParaRPr lang="en-US" sz="200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0"/>
            <a:ext cx="7391400" cy="1066800"/>
          </a:xfrm>
          <a:prstGeom prst="rect">
            <a:avLst/>
          </a:prstGeom>
          <a:solidFill>
            <a:srgbClr val="005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hangingPunct="0">
              <a:defRPr/>
            </a:pPr>
            <a:endParaRPr lang="en-US" sz="2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 flipH="1">
            <a:off x="8305800" y="0"/>
            <a:ext cx="533400" cy="1066800"/>
          </a:xfrm>
          <a:prstGeom prst="rect">
            <a:avLst/>
          </a:prstGeom>
          <a:solidFill>
            <a:srgbClr val="899C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hangingPunct="0">
              <a:defRPr/>
            </a:pPr>
            <a:endParaRPr lang="en-US" sz="200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 flipH="1">
            <a:off x="8839200" y="0"/>
            <a:ext cx="304800" cy="1066800"/>
          </a:xfrm>
          <a:prstGeom prst="rect">
            <a:avLst/>
          </a:prstGeom>
          <a:solidFill>
            <a:srgbClr val="BFC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hangingPunct="0">
              <a:defRPr/>
            </a:pPr>
            <a:endParaRPr lang="en-US" sz="200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457200" y="6437313"/>
            <a:ext cx="514350" cy="190500"/>
          </a:xfrm>
          <a:prstGeom prst="rect">
            <a:avLst/>
          </a:prstGeom>
          <a:noFill/>
        </p:spPr>
        <p:txBody>
          <a:bodyPr tIns="0" rIns="0" bIns="0"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 sz="1000" kern="1200" smtClean="0">
                <a:solidFill>
                  <a:srgbClr val="898989"/>
                </a:solidFill>
                <a:latin typeface="Arial Narrow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defTabSz="914400" eaLnBrk="0" hangingPunct="0">
              <a:defRPr/>
            </a:pPr>
            <a:fld id="{2B7E80B0-6BC3-1743-8F3B-132F3C10DEDE}" type="slidenum">
              <a:rPr lang="en-US"/>
              <a:pPr defTabSz="914400" eaLnBrk="0" hangingPunct="0"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"/>
          <p:cNvSpPr txBox="1">
            <a:spLocks/>
          </p:cNvSpPr>
          <p:nvPr userDrawn="1"/>
        </p:nvSpPr>
        <p:spPr>
          <a:xfrm>
            <a:off x="0" y="6437313"/>
            <a:ext cx="9144000" cy="190500"/>
          </a:xfrm>
          <a:prstGeom prst="rect">
            <a:avLst/>
          </a:prstGeom>
          <a:noFill/>
        </p:spPr>
        <p:txBody>
          <a:bodyPr lIns="0" tIns="0" rIns="0" bIns="0" anchor="b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 sz="1000" kern="1200" smtClean="0">
                <a:solidFill>
                  <a:srgbClr val="898989"/>
                </a:solidFill>
                <a:latin typeface="Arial Narrow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defTabSz="914400" eaLnBrk="0" hangingPunct="0">
              <a:defRPr/>
            </a:pPr>
            <a:r>
              <a:rPr lang="en-US" dirty="0"/>
              <a:t>©2014 Navigant Consulting, Inc. All rights reserved.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0" y="1447800"/>
            <a:ext cx="8305800" cy="4648200"/>
          </a:xfrm>
        </p:spPr>
        <p:txBody>
          <a:bodyPr/>
          <a:lstStyle>
            <a:lvl1pPr>
              <a:buFont typeface="Arial Narrow" pitchFamily="34" charset="0"/>
              <a:buChar char="»"/>
              <a:defRPr sz="2800"/>
            </a:lvl1pPr>
            <a:lvl2pPr>
              <a:buFont typeface="Arial Narrow" pitchFamily="34" charset="0"/>
              <a:buChar char="›"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4" name="Title Placeholder 3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/>
          <a:lstStyle>
            <a:lvl1pPr marL="0" indent="0">
              <a:defRPr lang="en-US" sz="2200" b="1" kern="1200" dirty="0" smtClean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151163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rrowhead_Gray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/>
          <p:cNvGrpSpPr>
            <a:grpSpLocks/>
          </p:cNvGrpSpPr>
          <p:nvPr userDrawn="1"/>
        </p:nvGrpSpPr>
        <p:grpSpPr bwMode="auto">
          <a:xfrm>
            <a:off x="0" y="0"/>
            <a:ext cx="9144000" cy="1066800"/>
            <a:chOff x="0" y="0"/>
            <a:chExt cx="9144000" cy="1066800"/>
          </a:xfrm>
        </p:grpSpPr>
        <p:sp>
          <p:nvSpPr>
            <p:cNvPr id="5" name="Rectangle 4"/>
            <p:cNvSpPr/>
            <p:nvPr userDrawn="1"/>
          </p:nvSpPr>
          <p:spPr bwMode="auto">
            <a:xfrm>
              <a:off x="3657600" y="0"/>
              <a:ext cx="5486400" cy="1066800"/>
            </a:xfrm>
            <a:prstGeom prst="rect">
              <a:avLst/>
            </a:prstGeom>
            <a:solidFill>
              <a:srgbClr val="857E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0" hangingPunct="0">
                <a:defRPr/>
              </a:pPr>
              <a:endParaRPr lang="en-US" sz="20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6" name="Rectangle 5"/>
            <p:cNvSpPr/>
            <p:nvPr userDrawn="1"/>
          </p:nvSpPr>
          <p:spPr bwMode="auto">
            <a:xfrm>
              <a:off x="0" y="0"/>
              <a:ext cx="7391400" cy="10668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0" hangingPunct="0">
                <a:defRPr/>
              </a:pPr>
              <a:endParaRPr lang="en-US" sz="20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7" name="Rectangle 6"/>
            <p:cNvSpPr/>
            <p:nvPr userDrawn="1"/>
          </p:nvSpPr>
          <p:spPr bwMode="auto">
            <a:xfrm flipH="1">
              <a:off x="8305800" y="0"/>
              <a:ext cx="533400" cy="1066800"/>
            </a:xfrm>
            <a:prstGeom prst="rect">
              <a:avLst/>
            </a:prstGeom>
            <a:solidFill>
              <a:srgbClr val="948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0" hangingPunct="0">
                <a:defRPr/>
              </a:pPr>
              <a:endParaRPr lang="en-US" sz="200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8" name="Rectangle 7"/>
            <p:cNvSpPr/>
            <p:nvPr userDrawn="1"/>
          </p:nvSpPr>
          <p:spPr bwMode="auto">
            <a:xfrm flipH="1">
              <a:off x="8839200" y="0"/>
              <a:ext cx="304800" cy="1066800"/>
            </a:xfrm>
            <a:prstGeom prst="rect">
              <a:avLst/>
            </a:prstGeom>
            <a:solidFill>
              <a:srgbClr val="A39D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0" hangingPunct="0">
                <a:defRPr/>
              </a:pPr>
              <a:endParaRPr lang="en-US" sz="2000" dirty="0">
                <a:solidFill>
                  <a:srgbClr val="FFFFFF"/>
                </a:solidFill>
                <a:latin typeface="Verdana"/>
              </a:endParaRPr>
            </a:p>
          </p:txBody>
        </p:sp>
      </p:grp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0" y="1447800"/>
            <a:ext cx="8305800" cy="4648200"/>
          </a:xfrm>
        </p:spPr>
        <p:txBody>
          <a:bodyPr/>
          <a:lstStyle>
            <a:lvl1pPr>
              <a:buFont typeface="Arial Narrow" pitchFamily="34" charset="0"/>
              <a:buChar char="»"/>
              <a:defRPr sz="2800"/>
            </a:lvl1pPr>
            <a:lvl2pPr>
              <a:buFont typeface="Arial Narrow" pitchFamily="34" charset="0"/>
              <a:buChar char="›"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itle Placeholder 3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/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9" name="Slide Number Placeholder 34"/>
          <p:cNvSpPr>
            <a:spLocks noGrp="1"/>
          </p:cNvSpPr>
          <p:nvPr>
            <p:ph type="sldNum" sz="quarter" idx="11"/>
          </p:nvPr>
        </p:nvSpPr>
        <p:spPr>
          <a:xfrm>
            <a:off x="457200" y="6438900"/>
            <a:ext cx="514350" cy="190500"/>
          </a:xfrm>
          <a:prstGeom prst="rect">
            <a:avLst/>
          </a:prstGeom>
        </p:spPr>
        <p:txBody>
          <a:bodyPr vert="horz" wrap="square" lIns="9144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>
              <a:buFont typeface="Arial" charset="0"/>
              <a:buNone/>
              <a:defRPr sz="1000">
                <a:solidFill>
                  <a:srgbClr val="898989"/>
                </a:solidFill>
                <a:latin typeface="Arial Narrow" pitchFamily="34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5CDD70C-8A1E-6141-993E-AAC919178ACC}" type="slidenum">
              <a:rPr lang="en-US"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Footer Placeholder 33"/>
          <p:cNvSpPr>
            <a:spLocks noGrp="1"/>
          </p:cNvSpPr>
          <p:nvPr>
            <p:ph type="ftr" sz="quarter" idx="12"/>
          </p:nvPr>
        </p:nvSpPr>
        <p:spPr>
          <a:xfrm>
            <a:off x="0" y="6438900"/>
            <a:ext cx="9144000" cy="19050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ctr">
              <a:buFont typeface="Arial" charset="0"/>
              <a:buNone/>
              <a:defRPr sz="1000">
                <a:solidFill>
                  <a:srgbClr val="898989"/>
                </a:solidFill>
                <a:latin typeface="Arial Narrow" pitchFamily="34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ea typeface="ＭＳ Ｐゴシック" charset="0"/>
                <a:cs typeface="ＭＳ Ｐゴシック" charset="0"/>
              </a:rPr>
              <a:t>©2013 Navigant Consulting,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5852079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83546-9644-6A4A-8725-76EBF6B04740}" type="datetimeFigureOut">
              <a:rPr lang="en-US" smtClean="0"/>
              <a:t>4/16/15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E73F6-2B65-7C4B-9C62-03E62C5CB9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83546-9644-6A4A-8725-76EBF6B04740}" type="datetimeFigureOut">
              <a:rPr lang="en-US" smtClean="0"/>
              <a:t>4/16/15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E73F6-2B65-7C4B-9C62-03E62C5CB9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4/16/15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B910121-84CF-4BB6-B14C-C8FB8E28C68A}" type="slidenum">
              <a:rPr lang="en-US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83546-9644-6A4A-8725-76EBF6B04740}" type="datetimeFigureOut">
              <a:rPr lang="en-US" smtClean="0"/>
              <a:t>4/16/15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E73F6-2B65-7C4B-9C62-03E62C5CB9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83546-9644-6A4A-8725-76EBF6B04740}" type="datetimeFigureOut">
              <a:rPr lang="en-US" smtClean="0"/>
              <a:t>4/16/15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E73F6-2B65-7C4B-9C62-03E62C5CB9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83546-9644-6A4A-8725-76EBF6B04740}" type="datetimeFigureOut">
              <a:rPr lang="en-US" smtClean="0"/>
              <a:t>4/16/15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E73F6-2B65-7C4B-9C62-03E62C5CB9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object -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524000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24000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198492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83546-9644-6A4A-8725-76EBF6B04740}" type="datetimeFigureOut">
              <a:rPr lang="en-US" smtClean="0"/>
              <a:t>4/16/15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E73F6-2B65-7C4B-9C62-03E62C5CB9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83546-9644-6A4A-8725-76EBF6B04740}" type="datetimeFigureOut">
              <a:rPr lang="en-US" smtClean="0"/>
              <a:t>4/16/15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E73F6-2B65-7C4B-9C62-03E62C5CB9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83546-9644-6A4A-8725-76EBF6B04740}" type="datetimeFigureOut">
              <a:rPr lang="en-US" smtClean="0"/>
              <a:t>4/16/15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E73F6-2B65-7C4B-9C62-03E62C5CB9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83546-9644-6A4A-8725-76EBF6B04740}" type="datetimeFigureOut">
              <a:rPr lang="en-US" smtClean="0"/>
              <a:t>4/16/15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E73F6-2B65-7C4B-9C62-03E62C5CB96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83546-9644-6A4A-8725-76EBF6B04740}" type="datetimeFigureOut">
              <a:rPr lang="en-US" smtClean="0"/>
              <a:t>4/16/15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E73F6-2B65-7C4B-9C62-03E62C5CB9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83546-9644-6A4A-8725-76EBF6B04740}" type="datetimeFigureOut">
              <a:rPr lang="en-US" smtClean="0"/>
              <a:t>4/16/15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E73F6-2B65-7C4B-9C62-03E62C5CB9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 - N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0" y="609600"/>
            <a:ext cx="9144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392"/>
            <a:ext cx="8229600" cy="584775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57711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 column - N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white">
          <a:xfrm>
            <a:off x="0" y="609600"/>
            <a:ext cx="9144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4040188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63762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24000"/>
            <a:ext cx="4041775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63762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678610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object - N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white">
          <a:xfrm>
            <a:off x="0" y="609600"/>
            <a:ext cx="9144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524000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24000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266652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0" y="609600"/>
            <a:ext cx="9144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2386013"/>
            <a:ext cx="7772400" cy="7381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65956" y="1524000"/>
            <a:ext cx="7812087" cy="762000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48944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46175"/>
            <a:ext cx="7772400" cy="685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7307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629400"/>
            <a:ext cx="1905000" cy="2254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ea typeface="ＭＳ Ｐゴシック" pitchFamily="-107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7375" y="66294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ea typeface="ＭＳ Ｐゴシック" pitchFamily="-107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34150" y="6629400"/>
            <a:ext cx="192405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ea typeface="ＭＳ Ｐゴシック" pitchFamily="-107" charset="-128"/>
                <a:cs typeface="+mn-cs"/>
              </a:defRPr>
            </a:lvl1pPr>
          </a:lstStyle>
          <a:p>
            <a:pPr>
              <a:defRPr/>
            </a:pPr>
            <a:fld id="{81AD7768-F066-6E42-8BFB-B82ADEDAE9A3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0497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theme" Target="../theme/theme2.xml"/><Relationship Id="rId9" Type="http://schemas.openxmlformats.org/officeDocument/2006/relationships/image" Target="../media/image3.jpg"/><Relationship Id="rId10" Type="http://schemas.openxmlformats.org/officeDocument/2006/relationships/image" Target="../media/image4.png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33.xml"/><Relationship Id="rId17" Type="http://schemas.openxmlformats.org/officeDocument/2006/relationships/theme" Target="../theme/theme3.xml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9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5"/>
          <p:cNvSpPr>
            <a:spLocks noChangeShapeType="1"/>
          </p:cNvSpPr>
          <p:nvPr/>
        </p:nvSpPr>
        <p:spPr bwMode="auto">
          <a:xfrm>
            <a:off x="0" y="758825"/>
            <a:ext cx="9144000" cy="0"/>
          </a:xfrm>
          <a:prstGeom prst="line">
            <a:avLst/>
          </a:prstGeom>
          <a:noFill/>
          <a:ln w="28575">
            <a:solidFill>
              <a:srgbClr val="0959A5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dirty="0">
              <a:solidFill>
                <a:srgbClr val="0959A5"/>
              </a:solidFill>
              <a:latin typeface="Arial" charset="0"/>
              <a:ea typeface="ＭＳ Ｐゴシック" pitchFamily="-109" charset="-128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gray">
          <a:xfrm>
            <a:off x="0" y="6678613"/>
            <a:ext cx="9144000" cy="1825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959A5"/>
              </a:solidFill>
              <a:latin typeface="Arial" pitchFamily="34" charset="0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87313"/>
            <a:ext cx="822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5240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4343400" y="6684963"/>
            <a:ext cx="457200" cy="15240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lvl1pPr algn="ctr">
              <a:defRPr kumimoji="0" lang="en-US" sz="1000" b="0" i="0" u="none" strike="noStrike" kern="1200" cap="none" normalizeH="0" baseline="0" smtClean="0">
                <a:ln>
                  <a:noFill/>
                </a:ln>
                <a:solidFill>
                  <a:srgbClr val="B2D6E9"/>
                </a:solidFill>
                <a:effectLst/>
                <a:latin typeface="Arial" pitchFamily="34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B910121-84CF-4BB6-B14C-C8FB8E28C68A}" type="slidenum">
              <a:rPr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dirty="0"/>
          </a:p>
        </p:txBody>
      </p:sp>
      <p:sp>
        <p:nvSpPr>
          <p:cNvPr id="9" name="TextBox 8"/>
          <p:cNvSpPr txBox="1"/>
          <p:nvPr/>
        </p:nvSpPr>
        <p:spPr bwMode="white">
          <a:xfrm>
            <a:off x="0" y="6684963"/>
            <a:ext cx="9144000" cy="153987"/>
          </a:xfrm>
          <a:prstGeom prst="rect">
            <a:avLst/>
          </a:prstGeom>
          <a:noFill/>
        </p:spPr>
        <p:txBody>
          <a:bodyPr t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B2D6E9"/>
                </a:solidFill>
                <a:latin typeface="Arial" pitchFamily="34" charset="0"/>
              </a:rPr>
              <a:t>                                                                                                                                                                                    </a:t>
            </a:r>
            <a:r>
              <a:rPr lang="en-US" sz="1000" i="1" dirty="0">
                <a:solidFill>
                  <a:srgbClr val="B2D6E9"/>
                </a:solidFill>
                <a:latin typeface="Calibri"/>
              </a:rPr>
              <a:t>Innovation for Our Energy Future</a:t>
            </a:r>
            <a:endParaRPr lang="en-US" i="1" dirty="0">
              <a:solidFill>
                <a:srgbClr val="0959A5"/>
              </a:solidFill>
              <a:latin typeface="Calibri"/>
            </a:endParaRPr>
          </a:p>
        </p:txBody>
      </p:sp>
      <p:pic>
        <p:nvPicPr>
          <p:cNvPr id="1032" name="Picture 9" descr="NREL Logo2010_textonly_blue.eps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6718300"/>
            <a:ext cx="2743200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9805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</p:sldLayoutIdLst>
  <p:transition xmlns:p14="http://schemas.microsoft.com/office/powerpoint/2010/main">
    <p:fade/>
  </p:transition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85800" y="304800"/>
            <a:ext cx="7467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1295400"/>
            <a:ext cx="7467600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851026" y="6328372"/>
            <a:ext cx="8120958" cy="325925"/>
          </a:xfrm>
          <a:prstGeom prst="rect">
            <a:avLst/>
          </a:prstGeom>
          <a:solidFill>
            <a:srgbClr val="002F5F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7373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F5F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F5F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F5F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F5F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F5F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F5F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F5F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F5F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0"/>
        </a:buBlip>
        <a:defRPr sz="20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ts val="0"/>
        </a:spcBef>
        <a:spcAft>
          <a:spcPct val="0"/>
        </a:spcAft>
        <a:buClr>
          <a:srgbClr val="E37222"/>
        </a:buClr>
        <a:buFont typeface="Arial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ts val="0"/>
        </a:spcBef>
        <a:spcAft>
          <a:spcPct val="0"/>
        </a:spcAft>
        <a:buClr>
          <a:srgbClr val="E37222"/>
        </a:buClr>
        <a:buFont typeface="Arial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ts val="0"/>
        </a:spcBef>
        <a:spcAft>
          <a:spcPct val="0"/>
        </a:spcAft>
        <a:buClr>
          <a:srgbClr val="E37222"/>
        </a:buClr>
        <a:buFont typeface="Arial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ts val="0"/>
        </a:spcBef>
        <a:spcAft>
          <a:spcPct val="0"/>
        </a:spcAft>
        <a:buClr>
          <a:srgbClr val="E37222"/>
        </a:buClr>
        <a:buFont typeface="Arial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02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33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0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33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1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3333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2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3333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3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6699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4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3333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5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33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6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6699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7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6699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027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815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Verdana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Verdana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Verdana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Verdana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Verdana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Verdana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Verdana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Verdana" pitchFamily="-107" charset="0"/>
        </a:defRPr>
      </a:lvl9pPr>
    </p:titleStyle>
    <p:bodyStyle>
      <a:lvl1pPr marL="342900" indent="-342900" algn="l" rtl="0" eaLnBrk="0" fontAlgn="base" hangingPunct="0">
        <a:spcBef>
          <a:spcPct val="25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2800">
          <a:solidFill>
            <a:schemeClr val="tx1"/>
          </a:solidFill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2000">
          <a:solidFill>
            <a:schemeClr val="tx1"/>
          </a:solidFill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-107" charset="2"/>
        <a:buChar char="§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-107" charset="2"/>
        <a:buChar char="§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-107" charset="2"/>
        <a:buChar char="§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-107" charset="2"/>
        <a:buChar char="§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4/16/15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B910121-84CF-4BB6-B14C-C8FB8E28C68A}" type="slidenum">
              <a:rPr lang="en-US" smtClean="0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9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3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33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hyperlink" Target="http://www.northernpower.com/index.php" TargetMode="External"/><Relationship Id="rId5" Type="http://schemas.openxmlformats.org/officeDocument/2006/relationships/image" Target="../media/image36.gif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jpeg"/><Relationship Id="rId5" Type="http://schemas.openxmlformats.org/officeDocument/2006/relationships/image" Target="../media/image39.png"/><Relationship Id="rId6" Type="http://schemas.openxmlformats.org/officeDocument/2006/relationships/image" Target="../media/image40.jpe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gif"/><Relationship Id="rId10" Type="http://schemas.openxmlformats.org/officeDocument/2006/relationships/image" Target="../media/image44.jpeg"/><Relationship Id="rId11" Type="http://schemas.openxmlformats.org/officeDocument/2006/relationships/image" Target="../media/image45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2.xml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20" Type="http://schemas.openxmlformats.org/officeDocument/2006/relationships/image" Target="../media/image63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image" Target="../media/image55.jpeg"/><Relationship Id="rId13" Type="http://schemas.openxmlformats.org/officeDocument/2006/relationships/image" Target="../media/image56.png"/><Relationship Id="rId14" Type="http://schemas.openxmlformats.org/officeDocument/2006/relationships/image" Target="../media/image57.png"/><Relationship Id="rId15" Type="http://schemas.openxmlformats.org/officeDocument/2006/relationships/image" Target="../media/image58.jpeg"/><Relationship Id="rId16" Type="http://schemas.openxmlformats.org/officeDocument/2006/relationships/image" Target="../media/image59.png"/><Relationship Id="rId17" Type="http://schemas.openxmlformats.org/officeDocument/2006/relationships/image" Target="../media/image60.png"/><Relationship Id="rId18" Type="http://schemas.openxmlformats.org/officeDocument/2006/relationships/image" Target="../media/image61.jpeg"/><Relationship Id="rId19" Type="http://schemas.openxmlformats.org/officeDocument/2006/relationships/image" Target="../media/image62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5" Type="http://schemas.openxmlformats.org/officeDocument/2006/relationships/image" Target="../media/image66.jpeg"/><Relationship Id="rId6" Type="http://schemas.openxmlformats.org/officeDocument/2006/relationships/image" Target="../media/image67.jpeg"/><Relationship Id="rId7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3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5" Type="http://schemas.openxmlformats.org/officeDocument/2006/relationships/chart" Target="../charts/chart3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chart" Target="../charts/char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5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6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8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8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4" Type="http://schemas.openxmlformats.org/officeDocument/2006/relationships/image" Target="../media/image86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4.png"/><Relationship Id="rId5" Type="http://schemas.openxmlformats.org/officeDocument/2006/relationships/image" Target="../media/image9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6.png"/><Relationship Id="rId3" Type="http://schemas.openxmlformats.org/officeDocument/2006/relationships/image" Target="../media/image97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6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99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01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image" Target="../media/image105.jpe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06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7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805431"/>
            <a:ext cx="8042276" cy="4918875"/>
          </a:xfrm>
        </p:spPr>
        <p:txBody>
          <a:bodyPr>
            <a:normAutofit lnSpcReduction="10000"/>
          </a:bodyPr>
          <a:lstStyle/>
          <a:p>
            <a:endParaRPr lang="en-US" b="1" dirty="0" smtClean="0"/>
          </a:p>
          <a:p>
            <a:pPr marL="0" indent="0" algn="ctr">
              <a:buNone/>
            </a:pPr>
            <a:r>
              <a:rPr lang="en-US" sz="3600" b="1" dirty="0">
                <a:solidFill>
                  <a:schemeClr val="tx1"/>
                </a:solidFill>
                <a:ea typeface="+mj-ea"/>
                <a:cs typeface="+mj-cs"/>
              </a:rPr>
              <a:t>Wind Diesel and Islanded-Grids </a:t>
            </a:r>
            <a:r>
              <a:rPr lang="en-US" sz="3600" dirty="0">
                <a:solidFill>
                  <a:schemeClr val="tx1"/>
                </a:solidFill>
                <a:ea typeface="+mj-ea"/>
                <a:cs typeface="+mj-cs"/>
              </a:rPr>
              <a:t/>
            </a:r>
            <a:br>
              <a:rPr lang="en-US" sz="3600" dirty="0">
                <a:solidFill>
                  <a:schemeClr val="tx1"/>
                </a:solidFill>
                <a:ea typeface="+mj-ea"/>
                <a:cs typeface="+mj-cs"/>
              </a:rPr>
            </a:br>
            <a:r>
              <a:rPr lang="en-US" sz="3600" dirty="0">
                <a:solidFill>
                  <a:schemeClr val="tx1"/>
                </a:solidFill>
                <a:ea typeface="+mj-ea"/>
                <a:cs typeface="+mj-cs"/>
              </a:rPr>
              <a:t>Thursday April 16, 2015</a:t>
            </a:r>
            <a:endParaRPr lang="en-US" dirty="0" smtClean="0">
              <a:solidFill>
                <a:schemeClr val="tx1"/>
              </a:solidFill>
            </a:endParaRPr>
          </a:p>
          <a:p>
            <a:pPr marL="0" lvl="0" indent="0" algn="ctr">
              <a:spcBef>
                <a:spcPts val="300"/>
              </a:spcBef>
              <a:buClr>
                <a:srgbClr val="2C7C9F">
                  <a:lumMod val="60000"/>
                  <a:lumOff val="40000"/>
                </a:srgbClr>
              </a:buClr>
              <a:buNone/>
            </a:pPr>
            <a:endParaRPr lang="en-US" sz="2800" dirty="0" smtClean="0">
              <a:solidFill>
                <a:schemeClr val="tx1"/>
              </a:solidFill>
            </a:endParaRPr>
          </a:p>
          <a:p>
            <a:pPr marL="0" lvl="0" indent="0" algn="ctr">
              <a:spcBef>
                <a:spcPts val="300"/>
              </a:spcBef>
              <a:buClr>
                <a:srgbClr val="2C7C9F">
                  <a:lumMod val="60000"/>
                  <a:lumOff val="40000"/>
                </a:srgbClr>
              </a:buClr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Moderated </a:t>
            </a:r>
            <a:r>
              <a:rPr lang="en-US" sz="2800" dirty="0">
                <a:solidFill>
                  <a:schemeClr val="tx1"/>
                </a:solidFill>
              </a:rPr>
              <a:t>by Greg </a:t>
            </a:r>
            <a:r>
              <a:rPr lang="en-US" sz="2800" dirty="0" smtClean="0">
                <a:solidFill>
                  <a:schemeClr val="tx1"/>
                </a:solidFill>
              </a:rPr>
              <a:t>Price</a:t>
            </a:r>
          </a:p>
          <a:p>
            <a:pPr marL="0" lvl="0" indent="0" algn="ctr">
              <a:spcBef>
                <a:spcPts val="300"/>
              </a:spcBef>
              <a:buClr>
                <a:srgbClr val="2C7C9F">
                  <a:lumMod val="60000"/>
                  <a:lumOff val="40000"/>
                </a:srgbClr>
              </a:buClr>
              <a:buNone/>
            </a:pPr>
            <a:endParaRPr lang="en-US" sz="2800" dirty="0">
              <a:solidFill>
                <a:schemeClr val="tx1"/>
              </a:solidFill>
            </a:endParaRPr>
          </a:p>
          <a:p>
            <a:pPr marL="0" lvl="0" indent="0" algn="ctr">
              <a:spcBef>
                <a:spcPts val="300"/>
              </a:spcBef>
              <a:buClr>
                <a:srgbClr val="2C7C9F">
                  <a:lumMod val="60000"/>
                  <a:lumOff val="40000"/>
                </a:srgbClr>
              </a:buClr>
              <a:buNone/>
            </a:pPr>
            <a:r>
              <a:rPr lang="en-US" sz="2800" dirty="0">
                <a:solidFill>
                  <a:schemeClr val="tx1"/>
                </a:solidFill>
              </a:rPr>
              <a:t>Speakers:</a:t>
            </a:r>
          </a:p>
          <a:p>
            <a:pPr marL="0" lvl="0" indent="0" algn="ctr">
              <a:spcBef>
                <a:spcPts val="300"/>
              </a:spcBef>
              <a:buClr>
                <a:srgbClr val="2C7C9F">
                  <a:lumMod val="60000"/>
                  <a:lumOff val="40000"/>
                </a:srgbClr>
              </a:buClr>
              <a:buNone/>
            </a:pPr>
            <a:r>
              <a:rPr lang="en-US" sz="2800" dirty="0">
                <a:solidFill>
                  <a:schemeClr val="tx1"/>
                </a:solidFill>
              </a:rPr>
              <a:t>Stephanie </a:t>
            </a:r>
            <a:r>
              <a:rPr lang="en-US" sz="2800" dirty="0" err="1">
                <a:solidFill>
                  <a:schemeClr val="tx1"/>
                </a:solidFill>
              </a:rPr>
              <a:t>Nowers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  <a:p>
            <a:pPr marL="0" lvl="0" indent="0" algn="ctr">
              <a:spcBef>
                <a:spcPts val="300"/>
              </a:spcBef>
              <a:buClr>
                <a:srgbClr val="2C7C9F">
                  <a:lumMod val="60000"/>
                  <a:lumOff val="40000"/>
                </a:srgbClr>
              </a:buClr>
              <a:buNone/>
            </a:pPr>
            <a:r>
              <a:rPr lang="en-US" sz="2800" dirty="0">
                <a:solidFill>
                  <a:schemeClr val="tx1"/>
                </a:solidFill>
              </a:rPr>
              <a:t>Ian Baring-Gould</a:t>
            </a:r>
          </a:p>
          <a:p>
            <a:pPr marL="0" lvl="0" indent="0" algn="ctr">
              <a:spcBef>
                <a:spcPts val="300"/>
              </a:spcBef>
              <a:buClr>
                <a:srgbClr val="2C7C9F">
                  <a:lumMod val="60000"/>
                  <a:lumOff val="40000"/>
                </a:srgbClr>
              </a:buClr>
              <a:buNone/>
            </a:pPr>
            <a:r>
              <a:rPr lang="en-US" sz="2800" dirty="0">
                <a:solidFill>
                  <a:schemeClr val="tx1"/>
                </a:solidFill>
              </a:rPr>
              <a:t>Trevor Atkinson 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Picture 3" descr="DWEA 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33831"/>
            <a:ext cx="50292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62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Outreach</a:t>
            </a:r>
            <a:br>
              <a:rPr lang="en-US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</a:br>
            <a:endParaRPr lang="en-US">
              <a:solidFill>
                <a:srgbClr val="336600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153988" y="1096963"/>
            <a:ext cx="8990012" cy="5029200"/>
          </a:xfrm>
        </p:spPr>
        <p:txBody>
          <a:bodyPr/>
          <a:lstStyle/>
          <a:p>
            <a:r>
              <a:rPr lang="en-US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Relationship building through</a:t>
            </a:r>
          </a:p>
          <a:p>
            <a:pPr lvl="1"/>
            <a:r>
              <a:rPr lang="en-US">
                <a:solidFill>
                  <a:srgbClr val="336600"/>
                </a:solidFill>
                <a:latin typeface="Verdana" charset="0"/>
                <a:ea typeface="ＭＳ Ｐゴシック" charset="0"/>
              </a:rPr>
              <a:t>At least three regional in-person meetings</a:t>
            </a:r>
          </a:p>
          <a:p>
            <a:pPr lvl="1"/>
            <a:r>
              <a:rPr lang="en-US">
                <a:solidFill>
                  <a:srgbClr val="336600"/>
                </a:solidFill>
                <a:latin typeface="Verdana" charset="0"/>
                <a:ea typeface="ＭＳ Ｐゴシック" charset="0"/>
              </a:rPr>
              <a:t>Next one May 19 in Orlando, Florida and in Portland, Maine in early November</a:t>
            </a:r>
          </a:p>
          <a:p>
            <a:r>
              <a:rPr lang="en-US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Interactive website</a:t>
            </a:r>
          </a:p>
          <a:p>
            <a:pPr lvl="1"/>
            <a:r>
              <a:rPr lang="en-US">
                <a:solidFill>
                  <a:srgbClr val="336600"/>
                </a:solidFill>
                <a:latin typeface="Verdana" charset="0"/>
                <a:ea typeface="ＭＳ Ｐゴシック" charset="0"/>
              </a:rPr>
              <a:t>To help build relationships</a:t>
            </a:r>
          </a:p>
          <a:p>
            <a:pPr lvl="1"/>
            <a:r>
              <a:rPr lang="en-US">
                <a:solidFill>
                  <a:srgbClr val="336600"/>
                </a:solidFill>
                <a:latin typeface="Verdana" charset="0"/>
                <a:ea typeface="ＭＳ Ｐゴシック" charset="0"/>
              </a:rPr>
              <a:t>Provide current information</a:t>
            </a:r>
          </a:p>
          <a:p>
            <a:r>
              <a:rPr lang="en-US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Working Groups</a:t>
            </a:r>
          </a:p>
          <a:p>
            <a:r>
              <a:rPr lang="en-US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Webinars, white papers, public presentations, policy maker and media education</a:t>
            </a:r>
          </a:p>
        </p:txBody>
      </p:sp>
    </p:spTree>
    <p:extLst>
      <p:ext uri="{BB962C8B-B14F-4D97-AF65-F5344CB8AC3E}">
        <p14:creationId xmlns:p14="http://schemas.microsoft.com/office/powerpoint/2010/main" val="42553150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Technical Issues</a:t>
            </a:r>
          </a:p>
        </p:txBody>
      </p:sp>
      <p:sp>
        <p:nvSpPr>
          <p:cNvPr id="2150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Integration &amp; control systems</a:t>
            </a:r>
          </a:p>
          <a:p>
            <a:r>
              <a:rPr lang="en-US" sz="3600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Dump loads and energy storage</a:t>
            </a:r>
          </a:p>
          <a:p>
            <a:r>
              <a:rPr lang="en-US" sz="3600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Air traffic and radar interference</a:t>
            </a:r>
          </a:p>
          <a:p>
            <a:r>
              <a:rPr lang="en-US" sz="3600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Project management</a:t>
            </a:r>
          </a:p>
          <a:p>
            <a:r>
              <a:rPr lang="en-US" sz="3600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Training &amp; capacity building</a:t>
            </a:r>
          </a:p>
          <a:p>
            <a:r>
              <a:rPr lang="en-US" sz="3600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Operation and maintenance</a:t>
            </a:r>
          </a:p>
        </p:txBody>
      </p:sp>
    </p:spTree>
    <p:extLst>
      <p:ext uri="{BB962C8B-B14F-4D97-AF65-F5344CB8AC3E}">
        <p14:creationId xmlns:p14="http://schemas.microsoft.com/office/powerpoint/2010/main" val="23571287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000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Potential Impacts &amp; Outcomes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077200" cy="4267200"/>
          </a:xfrm>
        </p:spPr>
        <p:txBody>
          <a:bodyPr/>
          <a:lstStyle/>
          <a:p>
            <a:r>
              <a:rPr lang="en-US" i="1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Provide</a:t>
            </a:r>
            <a:r>
              <a:rPr lang="en-US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 models for micro grids elsewhere</a:t>
            </a:r>
          </a:p>
          <a:p>
            <a:r>
              <a:rPr lang="en-US" i="1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Increase </a:t>
            </a:r>
            <a:r>
              <a:rPr lang="en-US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installed wind capacity</a:t>
            </a:r>
          </a:p>
          <a:p>
            <a:r>
              <a:rPr lang="en-US" i="1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Optimize</a:t>
            </a:r>
            <a:r>
              <a:rPr lang="en-US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 performance of existing systems</a:t>
            </a:r>
          </a:p>
          <a:p>
            <a:r>
              <a:rPr lang="en-US" i="1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Reduce</a:t>
            </a:r>
            <a:r>
              <a:rPr lang="en-US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 fossil fuel use and imports</a:t>
            </a:r>
          </a:p>
          <a:p>
            <a:r>
              <a:rPr lang="en-US" i="1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Stabilize</a:t>
            </a:r>
            <a:r>
              <a:rPr lang="en-US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 energy prices</a:t>
            </a:r>
          </a:p>
          <a:p>
            <a:r>
              <a:rPr lang="en-US" i="1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Diversify</a:t>
            </a:r>
            <a:r>
              <a:rPr lang="en-US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 economies and create jobs</a:t>
            </a:r>
          </a:p>
          <a:p>
            <a:endParaRPr lang="en-US" altLang="ja-JP">
              <a:solidFill>
                <a:srgbClr val="336600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075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What is Energy?</a:t>
            </a:r>
          </a:p>
        </p:txBody>
      </p:sp>
      <p:pic>
        <p:nvPicPr>
          <p:cNvPr id="23554" name="Picture 4" descr="generatoredited_delete so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00200"/>
            <a:ext cx="5972175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60035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Where does energy come from?</a:t>
            </a:r>
          </a:p>
        </p:txBody>
      </p:sp>
      <p:pic>
        <p:nvPicPr>
          <p:cNvPr id="2560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752600"/>
            <a:ext cx="3060700" cy="392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00" y="1371600"/>
            <a:ext cx="32258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038600"/>
            <a:ext cx="2997200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3657600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63154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7650" name="Picture Placeholder 6" descr="2713674750063228069qFQqgs_ph.jpg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00200"/>
            <a:ext cx="8153400" cy="4949825"/>
          </a:xfrm>
        </p:spPr>
      </p:pic>
      <p:sp>
        <p:nvSpPr>
          <p:cNvPr id="27651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2" name="TextBox 2"/>
          <p:cNvSpPr txBox="1">
            <a:spLocks noChangeArrowheads="1"/>
          </p:cNvSpPr>
          <p:nvPr/>
        </p:nvSpPr>
        <p:spPr bwMode="auto">
          <a:xfrm>
            <a:off x="533400" y="533400"/>
            <a:ext cx="8382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669900"/>
                </a:solidFill>
              </a:rPr>
              <a:t>Lots of motivation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669900"/>
                </a:solidFill>
              </a:rPr>
              <a:t>High energy costs, $$$s flowing out of state</a:t>
            </a:r>
          </a:p>
        </p:txBody>
      </p:sp>
    </p:spTree>
    <p:extLst>
      <p:ext uri="{BB962C8B-B14F-4D97-AF65-F5344CB8AC3E}">
        <p14:creationId xmlns:p14="http://schemas.microsoft.com/office/powerpoint/2010/main" val="7331278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229600" cy="1524000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Alaska</a:t>
            </a:r>
            <a:r>
              <a:rPr lang="ja-JP" altLang="en-US">
                <a:latin typeface="Verdan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latin typeface="Verdana" charset="0"/>
                <a:ea typeface="ＭＳ Ｐゴシック" charset="0"/>
                <a:cs typeface="ＭＳ Ｐゴシック" charset="0"/>
              </a:rPr>
              <a:t>s Energy Picture</a:t>
            </a:r>
            <a:br>
              <a:rPr lang="en-US" altLang="ja-JP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altLang="ja-JP" sz="2800">
                <a:latin typeface="Verdana" charset="0"/>
                <a:ea typeface="ＭＳ Ｐゴシック" charset="0"/>
                <a:cs typeface="ＭＳ Ｐゴシック" charset="0"/>
              </a:rPr>
              <a:t>Renewable Electricity Goal 50% by 2025</a:t>
            </a:r>
            <a:br>
              <a:rPr lang="en-US" altLang="ja-JP" sz="280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altLang="ja-JP" sz="2600"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ja-JP" sz="260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altLang="ja-JP" sz="2400">
                <a:latin typeface="Verdana" charset="0"/>
                <a:ea typeface="ＭＳ Ｐゴシック" charset="0"/>
                <a:cs typeface="ＭＳ Ｐゴシック" charset="0"/>
              </a:rPr>
              <a:t>Renewable Energy Grant Fund – $50 million/yr</a:t>
            </a:r>
            <a:endParaRPr lang="en-US" sz="240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52400" y="2514600"/>
            <a:ext cx="8991600" cy="4038600"/>
          </a:xfrm>
        </p:spPr>
        <p:txBody>
          <a:bodyPr/>
          <a:lstStyle/>
          <a:p>
            <a:pPr eaLnBrk="1" hangingPunct="1"/>
            <a:r>
              <a:rPr lang="en-US" sz="2800" b="1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Hydro </a:t>
            </a:r>
            <a:r>
              <a:rPr lang="en-US" sz="2800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– </a:t>
            </a:r>
            <a:r>
              <a:rPr lang="en-US" sz="2400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21% of Alaska</a:t>
            </a:r>
            <a:r>
              <a:rPr lang="ja-JP" altLang="en-US" sz="2400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400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s electricity</a:t>
            </a:r>
          </a:p>
          <a:p>
            <a:pPr eaLnBrk="1" hangingPunct="1"/>
            <a:endParaRPr lang="en-US" altLang="ja-JP" sz="2400">
              <a:solidFill>
                <a:srgbClr val="336600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800" b="1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Wind</a:t>
            </a:r>
            <a:r>
              <a:rPr lang="en-US" sz="2800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 – </a:t>
            </a:r>
            <a:r>
              <a:rPr lang="en-US" sz="2400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20+ communities now powered by wind</a:t>
            </a:r>
          </a:p>
          <a:p>
            <a:pPr lvl="1" eaLnBrk="1" hangingPunct="1"/>
            <a:r>
              <a:rPr lang="en-US" sz="2000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Total installed just over 66MW</a:t>
            </a:r>
          </a:p>
          <a:p>
            <a:pPr lvl="2" eaLnBrk="1" hangingPunct="1"/>
            <a:r>
              <a:rPr lang="en-US" sz="1600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Mostly smaller systems from few hundred kilowatts up to 1MW</a:t>
            </a:r>
          </a:p>
          <a:p>
            <a:pPr lvl="2" eaLnBrk="1" hangingPunct="1"/>
            <a:r>
              <a:rPr lang="en-US" sz="1600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A few larger systems – Eva Creek 24.6MW &amp; Fire Island 17.6MW</a:t>
            </a:r>
          </a:p>
          <a:p>
            <a:pPr lvl="2" eaLnBrk="1" hangingPunct="1"/>
            <a:endParaRPr lang="en-US" sz="1600">
              <a:solidFill>
                <a:srgbClr val="336600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800" b="1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Also Geothermal, Biomass, Ocean, In- River Hydrokinetic, and Solar</a:t>
            </a:r>
            <a:endParaRPr lang="en-US" sz="2400">
              <a:solidFill>
                <a:srgbClr val="336600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3956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/>
          <a:lstStyle/>
          <a:p>
            <a:r>
              <a:rPr lang="en-US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Good Wind Resource</a:t>
            </a:r>
          </a:p>
        </p:txBody>
      </p:sp>
      <p:pic>
        <p:nvPicPr>
          <p:cNvPr id="30722" name="Content Placeholder 3" descr="Statewide - 2010 AWS Truepower Data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371600"/>
            <a:ext cx="8229600" cy="4495800"/>
          </a:xfrm>
        </p:spPr>
      </p:pic>
    </p:spTree>
    <p:extLst>
      <p:ext uri="{BB962C8B-B14F-4D97-AF65-F5344CB8AC3E}">
        <p14:creationId xmlns:p14="http://schemas.microsoft.com/office/powerpoint/2010/main" val="1957820986"/>
      </p:ext>
    </p:extLst>
  </p:cSld>
  <p:clrMapOvr>
    <a:masterClrMapping/>
  </p:clrMapOvr>
  <p:transition xmlns:p14="http://schemas.microsoft.com/office/powerpoint/2010/main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Alaska installed wind</a:t>
            </a:r>
          </a:p>
        </p:txBody>
      </p:sp>
      <p:pic>
        <p:nvPicPr>
          <p:cNvPr id="32770" name="Content Placeholder 3" descr="Statewide - Installed Wind Fall 2015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43" r="-10243"/>
          <a:stretch>
            <a:fillRect/>
          </a:stretch>
        </p:blipFill>
        <p:spPr>
          <a:xfrm>
            <a:off x="-252413" y="1447800"/>
            <a:ext cx="9223376" cy="4953000"/>
          </a:xfrm>
        </p:spPr>
      </p:pic>
    </p:spTree>
    <p:extLst>
      <p:ext uri="{BB962C8B-B14F-4D97-AF65-F5344CB8AC3E}">
        <p14:creationId xmlns:p14="http://schemas.microsoft.com/office/powerpoint/2010/main" val="39527128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295400"/>
          </a:xfrm>
        </p:spPr>
        <p:txBody>
          <a:bodyPr/>
          <a:lstStyle/>
          <a:p>
            <a:pPr eaLnBrk="1" hangingPunct="1"/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Kodiak Electric Association Wind</a:t>
            </a:r>
            <a:r>
              <a:rPr lang="en-US" sz="2400"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 sz="240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sz="2100">
                <a:latin typeface="Verdana" charset="0"/>
                <a:ea typeface="ＭＳ Ｐゴシック" charset="0"/>
                <a:cs typeface="ＭＳ Ｐゴシック" charset="0"/>
              </a:rPr>
              <a:t>99.7% renewably powered – 20% from wind</a:t>
            </a:r>
            <a:br>
              <a:rPr lang="en-US" sz="210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sz="2100">
                <a:latin typeface="Verdana" charset="0"/>
                <a:ea typeface="ＭＳ Ｐゴシック" charset="0"/>
                <a:cs typeface="ＭＳ Ｐゴシック" charset="0"/>
              </a:rPr>
              <a:t>wind-diesel/hydro/flywheel/battery hybrid system</a:t>
            </a:r>
            <a:endParaRPr lang="en-US" sz="180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4818" name="Content Placeholder 4" descr="RPS1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38"/>
          <a:stretch>
            <a:fillRect/>
          </a:stretch>
        </p:blipFill>
        <p:spPr>
          <a:xfrm>
            <a:off x="762000" y="1824038"/>
            <a:ext cx="7239000" cy="4310062"/>
          </a:xfrm>
        </p:spPr>
      </p:pic>
      <p:sp>
        <p:nvSpPr>
          <p:cNvPr id="34819" name="TextBox 4"/>
          <p:cNvSpPr txBox="1">
            <a:spLocks noChangeArrowheads="1"/>
          </p:cNvSpPr>
          <p:nvPr/>
        </p:nvSpPr>
        <p:spPr bwMode="auto">
          <a:xfrm>
            <a:off x="2514600" y="6172200"/>
            <a:ext cx="426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3300"/>
                </a:solidFill>
              </a:rPr>
              <a:t>6 GE SLE Turbines • 9 MW</a:t>
            </a:r>
            <a:endParaRPr lang="en-US" smtClean="0">
              <a:solidFill>
                <a:srgbClr val="66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7470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4400" dirty="0" smtClean="0">
                <a:solidFill>
                  <a:srgbClr val="000000"/>
                </a:solidFill>
              </a:rPr>
              <a:t>Stephanie </a:t>
            </a:r>
            <a:r>
              <a:rPr lang="en-US" sz="4400" dirty="0" err="1" smtClean="0">
                <a:solidFill>
                  <a:srgbClr val="000000"/>
                </a:solidFill>
              </a:rPr>
              <a:t>Nowers</a:t>
            </a:r>
            <a:endParaRPr lang="en-US" sz="4400" dirty="0" smtClean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n-US" i="1" dirty="0" smtClean="0">
                <a:solidFill>
                  <a:srgbClr val="000000"/>
                </a:solidFill>
              </a:rPr>
              <a:t>Facilitator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000000"/>
                </a:solidFill>
              </a:rPr>
              <a:t>Island Grid Resource Center</a:t>
            </a:r>
          </a:p>
          <a:p>
            <a:pPr marL="0" indent="0" algn="ctr">
              <a:buNone/>
            </a:pPr>
            <a:r>
              <a:rPr lang="en-US" i="1" dirty="0" smtClean="0">
                <a:solidFill>
                  <a:srgbClr val="000000"/>
                </a:solidFill>
              </a:rPr>
              <a:t>Anchorage, Alaska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Picture 3" descr="DWEA 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119631"/>
            <a:ext cx="50292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91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sz="2800" dirty="0" err="1">
                <a:latin typeface="Verdana" charset="0"/>
                <a:ea typeface="ＭＳ Ｐゴシック" charset="0"/>
                <a:cs typeface="ＭＳ Ｐゴシック" charset="0"/>
              </a:rPr>
              <a:t>Unalakleet</a:t>
            </a:r>
            <a:r>
              <a:rPr lang="en-US" sz="2800" dirty="0">
                <a:latin typeface="Verdana" charset="0"/>
                <a:ea typeface="ＭＳ Ｐゴシック" charset="0"/>
                <a:cs typeface="ＭＳ Ｐゴシック" charset="0"/>
              </a:rPr>
              <a:t> Wind </a:t>
            </a:r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sz="1800" dirty="0">
                <a:latin typeface="Verdana" charset="0"/>
                <a:ea typeface="ＭＳ Ｐゴシック" charset="0"/>
                <a:cs typeface="ＭＳ Ｐゴシック" charset="0"/>
              </a:rPr>
              <a:t>600 kW </a:t>
            </a:r>
            <a:r>
              <a:rPr lang="en-US" sz="1800" dirty="0" smtClean="0">
                <a:latin typeface="Verdana" charset="0"/>
                <a:ea typeface="ＭＳ Ｐゴシック" charset="0"/>
                <a:cs typeface="ＭＳ Ｐゴシック" charset="0"/>
              </a:rPr>
              <a:t>• </a:t>
            </a:r>
            <a:r>
              <a:rPr lang="en-US" sz="1800" dirty="0" err="1" smtClean="0">
                <a:latin typeface="Verdana" charset="0"/>
                <a:ea typeface="ＭＳ Ｐゴシック" charset="0"/>
                <a:cs typeface="ＭＳ Ｐゴシック" charset="0"/>
              </a:rPr>
              <a:t>Northwind</a:t>
            </a:r>
            <a:r>
              <a:rPr lang="en-US" sz="1800" dirty="0" smtClean="0">
                <a:latin typeface="Verdana" charset="0"/>
                <a:ea typeface="ＭＳ Ｐゴシック" charset="0"/>
                <a:cs typeface="ＭＳ Ｐゴシック" charset="0"/>
              </a:rPr>
              <a:t> 100s </a:t>
            </a:r>
            <a:br>
              <a:rPr lang="en-US" sz="1800" dirty="0" smtClean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sz="1800" dirty="0" smtClean="0">
                <a:latin typeface="Verdana" charset="0"/>
                <a:ea typeface="ＭＳ Ｐゴシック" charset="0"/>
                <a:cs typeface="ＭＳ Ｐゴシック" charset="0"/>
              </a:rPr>
              <a:t>Use </a:t>
            </a:r>
            <a:r>
              <a:rPr lang="en-US" sz="1800" dirty="0" err="1" smtClean="0">
                <a:latin typeface="Verdana" charset="0"/>
                <a:ea typeface="ＭＳ Ｐゴシック" charset="0"/>
                <a:cs typeface="ＭＳ Ｐゴシック" charset="0"/>
              </a:rPr>
              <a:t>excees</a:t>
            </a:r>
            <a:r>
              <a:rPr lang="en-US" sz="1800" dirty="0" smtClean="0">
                <a:latin typeface="Verdana" charset="0"/>
                <a:ea typeface="ＭＳ Ｐゴシック" charset="0"/>
                <a:cs typeface="ＭＳ Ｐゴシック" charset="0"/>
              </a:rPr>
              <a:t> wind for heating public facilities like school and city offices</a:t>
            </a:r>
            <a:endParaRPr lang="en-US" sz="2400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6866" name="Content Placeholder 4" descr="RPS45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8" r="-653"/>
          <a:stretch>
            <a:fillRect/>
          </a:stretch>
        </p:blipFill>
        <p:spPr>
          <a:xfrm>
            <a:off x="609600" y="1828800"/>
            <a:ext cx="3457575" cy="4525963"/>
          </a:xfrm>
        </p:spPr>
      </p:pic>
      <p:pic>
        <p:nvPicPr>
          <p:cNvPr id="3686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28800"/>
            <a:ext cx="3784600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Box 4"/>
          <p:cNvSpPr txBox="1">
            <a:spLocks noChangeArrowheads="1"/>
          </p:cNvSpPr>
          <p:nvPr/>
        </p:nvSpPr>
        <p:spPr bwMode="auto">
          <a:xfrm>
            <a:off x="1447800" y="6400800"/>
            <a:ext cx="6442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669900"/>
                </a:solidFill>
              </a:rPr>
              <a:t>http://northernpower.kiosk-view.com/unalakleet</a:t>
            </a:r>
          </a:p>
        </p:txBody>
      </p:sp>
    </p:spTree>
    <p:extLst>
      <p:ext uri="{BB962C8B-B14F-4D97-AF65-F5344CB8AC3E}">
        <p14:creationId xmlns:p14="http://schemas.microsoft.com/office/powerpoint/2010/main" val="7056712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Fire Island Wind</a:t>
            </a:r>
            <a:br>
              <a:rPr lang="en-US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sz="2500">
                <a:latin typeface="Verdana" charset="0"/>
                <a:ea typeface="ＭＳ Ｐゴシック" charset="0"/>
                <a:cs typeface="ＭＳ Ｐゴシック" charset="0"/>
              </a:rPr>
              <a:t>11 GE 1.6MW turbines • 2013</a:t>
            </a:r>
          </a:p>
        </p:txBody>
      </p:sp>
      <p:pic>
        <p:nvPicPr>
          <p:cNvPr id="3891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853154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Wind-Diesel Challenges</a:t>
            </a:r>
          </a:p>
        </p:txBody>
      </p:sp>
      <p:pic>
        <p:nvPicPr>
          <p:cNvPr id="40962" name="Content Placeholder 4" descr="Kong turbines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0963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  <a:latin typeface="Verdana" charset="0"/>
                <a:ea typeface="ＭＳ Ｐゴシック" charset="0"/>
                <a:cs typeface="ＭＳ Ｐゴシック" charset="0"/>
              </a:rPr>
              <a:t>Remoteness</a:t>
            </a:r>
          </a:p>
          <a:p>
            <a:r>
              <a:rPr lang="en-US">
                <a:solidFill>
                  <a:schemeClr val="bg2"/>
                </a:solidFill>
                <a:latin typeface="Verdana" charset="0"/>
                <a:ea typeface="ＭＳ Ｐゴシック" charset="0"/>
                <a:cs typeface="ＭＳ Ｐゴシック" charset="0"/>
              </a:rPr>
              <a:t>Small populations</a:t>
            </a:r>
          </a:p>
          <a:p>
            <a:r>
              <a:rPr lang="en-US">
                <a:solidFill>
                  <a:schemeClr val="bg2"/>
                </a:solidFill>
                <a:latin typeface="Verdana" charset="0"/>
                <a:ea typeface="ＭＳ Ｐゴシック" charset="0"/>
                <a:cs typeface="ＭＳ Ｐゴシック" charset="0"/>
              </a:rPr>
              <a:t>Higher costs</a:t>
            </a:r>
          </a:p>
          <a:p>
            <a:r>
              <a:rPr lang="en-US">
                <a:solidFill>
                  <a:schemeClr val="bg2"/>
                </a:solidFill>
                <a:latin typeface="Verdana" charset="0"/>
                <a:ea typeface="ＭＳ Ｐゴシック" charset="0"/>
                <a:cs typeface="ＭＳ Ｐゴシック" charset="0"/>
              </a:rPr>
              <a:t>Smaller turbines</a:t>
            </a:r>
          </a:p>
          <a:p>
            <a:r>
              <a:rPr lang="en-US">
                <a:solidFill>
                  <a:schemeClr val="bg2"/>
                </a:solidFill>
                <a:latin typeface="Verdana" charset="0"/>
                <a:ea typeface="ＭＳ Ｐゴシック" charset="0"/>
                <a:cs typeface="ＭＳ Ｐゴシック" charset="0"/>
              </a:rPr>
              <a:t>Human capacity</a:t>
            </a:r>
          </a:p>
          <a:p>
            <a:r>
              <a:rPr lang="en-US">
                <a:solidFill>
                  <a:schemeClr val="bg2"/>
                </a:solidFill>
                <a:latin typeface="Verdana" charset="0"/>
                <a:ea typeface="ＭＳ Ｐゴシック" charset="0"/>
                <a:cs typeface="ＭＳ Ｐゴシック" charset="0"/>
              </a:rPr>
              <a:t>Technical issues</a:t>
            </a:r>
          </a:p>
          <a:p>
            <a:r>
              <a:rPr lang="en-US">
                <a:solidFill>
                  <a:schemeClr val="bg2"/>
                </a:solidFill>
                <a:latin typeface="Verdana" charset="0"/>
                <a:ea typeface="ＭＳ Ｐゴシック" charset="0"/>
                <a:cs typeface="ＭＳ Ｐゴシック" charset="0"/>
              </a:rPr>
              <a:t>Environmental issues</a:t>
            </a:r>
          </a:p>
          <a:p>
            <a:r>
              <a:rPr lang="en-US">
                <a:solidFill>
                  <a:schemeClr val="bg2"/>
                </a:solidFill>
                <a:latin typeface="Verdana" charset="0"/>
                <a:ea typeface="ＭＳ Ｐゴシック" charset="0"/>
                <a:cs typeface="ＭＳ Ｐゴシック" charset="0"/>
              </a:rPr>
              <a:t>Extreme weather</a:t>
            </a:r>
          </a:p>
          <a:p>
            <a:endParaRPr lang="en-US">
              <a:solidFill>
                <a:schemeClr val="bg2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999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295400"/>
          </a:xfrm>
        </p:spPr>
        <p:txBody>
          <a:bodyPr/>
          <a:lstStyle/>
          <a:p>
            <a:pPr eaLnBrk="1" hangingPunct="1"/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Climate</a:t>
            </a:r>
            <a:b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St. Paul Alaska • TDX Power </a:t>
            </a:r>
            <a:b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</a:br>
            <a:endParaRPr lang="en-US" sz="180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1986" name="Content Placeholder 2" descr="St. Paul_fromTDXPower._Credit TDXcopy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417" r="-29417"/>
          <a:stretch>
            <a:fillRect/>
          </a:stretch>
        </p:blipFill>
        <p:spPr>
          <a:xfrm>
            <a:off x="457200" y="1717675"/>
            <a:ext cx="8305800" cy="3921125"/>
          </a:xfrm>
        </p:spPr>
      </p:pic>
    </p:spTree>
    <p:extLst>
      <p:ext uri="{BB962C8B-B14F-4D97-AF65-F5344CB8AC3E}">
        <p14:creationId xmlns:p14="http://schemas.microsoft.com/office/powerpoint/2010/main" val="19367529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Pages from MeeraKohler-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0"/>
            <a:ext cx="887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55439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152400"/>
            <a:ext cx="8610600" cy="6096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Logistics</a:t>
            </a:r>
            <a:endParaRPr lang="en-US" sz="4400" b="1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358775" y="1635125"/>
            <a:ext cx="7367588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669900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59" name="Rectangle 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5060" name="Picture 9" descr="4 August 2011 0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82452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Pages from DarronScot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0"/>
            <a:ext cx="887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7118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152400"/>
            <a:ext cx="8610600" cy="6096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Foundations</a:t>
            </a:r>
            <a:endParaRPr lang="en-US" sz="4400" b="1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30" name="Rectangle 3"/>
          <p:cNvSpPr>
            <a:spLocks noChangeArrowheads="1"/>
          </p:cNvSpPr>
          <p:nvPr/>
        </p:nvSpPr>
        <p:spPr bwMode="auto">
          <a:xfrm>
            <a:off x="358775" y="1635125"/>
            <a:ext cx="7367588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669900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31" name="Rectangle 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8132" name="Picture 7" descr="DSC0199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1127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4488" lvl="1" indent="0">
              <a:buFont typeface="Arial Narrow" charset="0"/>
              <a:buNone/>
            </a:pPr>
            <a:endParaRPr lang="en-US">
              <a:latin typeface="Verdana" charset="0"/>
              <a:ea typeface="ＭＳ Ｐゴシック" charset="0"/>
            </a:endParaRPr>
          </a:p>
          <a:p>
            <a:pPr>
              <a:buFont typeface="Arial Narrow" charset="0"/>
              <a:buChar char="»"/>
            </a:pPr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buFont typeface="Arial Narrow" charset="0"/>
              <a:buChar char="»"/>
            </a:pPr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/>
              <a:t>Microgrids: A Global Market   </a:t>
            </a:r>
          </a:p>
        </p:txBody>
      </p:sp>
      <p:sp>
        <p:nvSpPr>
          <p:cNvPr id="50179" name="TextBox 5"/>
          <p:cNvSpPr txBox="1">
            <a:spLocks noChangeArrowheads="1"/>
          </p:cNvSpPr>
          <p:nvPr/>
        </p:nvSpPr>
        <p:spPr bwMode="auto">
          <a:xfrm>
            <a:off x="0" y="1444625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 anchor="ctr"/>
          <a:lstStyle>
            <a:lvl1pPr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CCCC00"/>
                </a:solidFill>
                <a:latin typeface="Arial Narrow" charset="0"/>
              </a:rPr>
              <a:t>Total Microgrid Capacity by Region, World Markets: 2Q 2014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426075" y="5819775"/>
            <a:ext cx="1676400" cy="228600"/>
          </a:xfrm>
          <a:prstGeom prst="rect">
            <a:avLst/>
          </a:prstGeom>
          <a:noFill/>
        </p:spPr>
        <p:txBody>
          <a:bodyPr tIns="91440" bIns="91440"/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i="1" dirty="0">
                <a:solidFill>
                  <a:srgbClr val="FFFFFF">
                    <a:lumMod val="65000"/>
                  </a:srgbClr>
                </a:solidFill>
                <a:latin typeface="Verdana" charset="0"/>
                <a:ea typeface="ＭＳ Ｐゴシック" charset="0"/>
                <a:cs typeface="Arial" charset="0"/>
              </a:rPr>
              <a:t>(Source: Navigant Research)</a:t>
            </a:r>
          </a:p>
        </p:txBody>
      </p:sp>
      <p:pic>
        <p:nvPicPr>
          <p:cNvPr id="501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097088"/>
            <a:ext cx="6746875" cy="376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36159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4488" lvl="1" indent="0">
              <a:buFont typeface="Arial Narrow" charset="0"/>
              <a:buNone/>
            </a:pPr>
            <a:endParaRPr lang="en-US">
              <a:latin typeface="Verdana" charset="0"/>
              <a:ea typeface="ＭＳ Ｐゴシック" charset="0"/>
            </a:endParaRPr>
          </a:p>
          <a:p>
            <a:pPr>
              <a:buFont typeface="Arial Narrow" charset="0"/>
              <a:buChar char="»"/>
            </a:pPr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buFont typeface="Arial Narrow" charset="0"/>
              <a:buChar char="»"/>
            </a:pPr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/>
              <a:t>Microgrid Enabling Technologies: </a:t>
            </a:r>
            <a:br>
              <a:rPr/>
            </a:br>
            <a:r>
              <a:rPr/>
              <a:t>Distributed Generation  </a:t>
            </a:r>
          </a:p>
        </p:txBody>
      </p:sp>
      <p:sp>
        <p:nvSpPr>
          <p:cNvPr id="52227" name="TextBox 5"/>
          <p:cNvSpPr txBox="1">
            <a:spLocks noChangeArrowheads="1"/>
          </p:cNvSpPr>
          <p:nvPr/>
        </p:nvSpPr>
        <p:spPr bwMode="auto">
          <a:xfrm>
            <a:off x="0" y="1444625"/>
            <a:ext cx="91440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 anchor="ctr"/>
          <a:lstStyle>
            <a:lvl1pPr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CCCC00"/>
                </a:solidFill>
                <a:latin typeface="Arial Narrow" charset="0"/>
              </a:rPr>
              <a:t>DG Capacity Market Share in Microgrids, World Markets: 2014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468938" y="5721350"/>
            <a:ext cx="1676400" cy="228600"/>
          </a:xfrm>
          <a:prstGeom prst="rect">
            <a:avLst/>
          </a:prstGeom>
          <a:noFill/>
        </p:spPr>
        <p:txBody>
          <a:bodyPr tIns="91440" bIns="91440"/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i="1" dirty="0">
                <a:solidFill>
                  <a:srgbClr val="FFFFFF">
                    <a:lumMod val="65000"/>
                  </a:srgbClr>
                </a:solidFill>
                <a:latin typeface="Verdana" charset="0"/>
                <a:ea typeface="ＭＳ Ｐゴシック" charset="0"/>
                <a:cs typeface="Arial" charset="0"/>
              </a:rPr>
              <a:t>(Source: Navigant Research)</a:t>
            </a:r>
          </a:p>
        </p:txBody>
      </p:sp>
      <p:pic>
        <p:nvPicPr>
          <p:cNvPr id="522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3" y="1906588"/>
            <a:ext cx="6929437" cy="386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89917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600200"/>
            <a:ext cx="8077200" cy="3124200"/>
          </a:xfrm>
        </p:spPr>
        <p:txBody>
          <a:bodyPr/>
          <a:lstStyle/>
          <a:p>
            <a:pPr algn="r" eaLnBrk="1" hangingPunct="1"/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Islanded Grid Resource Center </a:t>
            </a:r>
            <a:br>
              <a:rPr lang="en-US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>Alaska Update: </a:t>
            </a:r>
            <a:br>
              <a:rPr lang="en-US">
                <a:latin typeface="Verdana" charset="0"/>
                <a:ea typeface="ＭＳ Ｐゴシック" charset="0"/>
                <a:cs typeface="ＭＳ Ｐゴシック" charset="0"/>
              </a:rPr>
            </a:br>
            <a:endParaRPr lang="en-US" sz="320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4267200"/>
            <a:ext cx="7543800" cy="1143000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endParaRPr lang="en-US" sz="280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sz="2800">
                <a:latin typeface="Verdana" charset="0"/>
                <a:ea typeface="ＭＳ Ｐゴシック" charset="0"/>
                <a:cs typeface="ＭＳ Ｐゴシック" charset="0"/>
              </a:rPr>
              <a:t>April 16, 2015	</a:t>
            </a:r>
          </a:p>
          <a:p>
            <a:pPr eaLnBrk="1" hangingPunct="1">
              <a:buFont typeface="Wingdings" charset="0"/>
              <a:buNone/>
            </a:pPr>
            <a:endParaRPr lang="en-US" sz="280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5" name="Rectangle 4"/>
          <p:cNvSpPr>
            <a:spLocks noChangeArrowheads="1"/>
          </p:cNvSpPr>
          <p:nvPr/>
        </p:nvSpPr>
        <p:spPr bwMode="auto">
          <a:xfrm>
            <a:off x="8578850" y="284163"/>
            <a:ext cx="18415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669900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0215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4488" lvl="1" indent="0">
              <a:buFont typeface="Arial Narrow" charset="0"/>
              <a:buNone/>
            </a:pPr>
            <a:endParaRPr lang="en-US">
              <a:latin typeface="Verdana" charset="0"/>
              <a:ea typeface="ＭＳ Ｐゴシック" charset="0"/>
            </a:endParaRPr>
          </a:p>
          <a:p>
            <a:pPr>
              <a:buFont typeface="Arial Narrow" charset="0"/>
              <a:buChar char="»"/>
            </a:pPr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buFont typeface="Arial Narrow" charset="0"/>
              <a:buChar char="»"/>
            </a:pPr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/>
              <a:t>Microgrid Enabling Technologies: </a:t>
            </a:r>
            <a:br>
              <a:rPr/>
            </a:br>
            <a:r>
              <a:rPr/>
              <a:t>Vendor Revenue </a:t>
            </a:r>
          </a:p>
        </p:txBody>
      </p:sp>
      <p:sp>
        <p:nvSpPr>
          <p:cNvPr id="53251" name="TextBox 5"/>
          <p:cNvSpPr txBox="1">
            <a:spLocks noChangeArrowheads="1"/>
          </p:cNvSpPr>
          <p:nvPr/>
        </p:nvSpPr>
        <p:spPr bwMode="auto">
          <a:xfrm>
            <a:off x="0" y="1444625"/>
            <a:ext cx="9144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/>
          <a:lstStyle>
            <a:lvl1pPr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CCCC00"/>
                </a:solidFill>
                <a:latin typeface="Arial Narrow" charset="0"/>
              </a:rPr>
              <a:t>MET Vendor Revenue Market Share by Technology, World Markets: 2014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538788" y="5943600"/>
            <a:ext cx="1676400" cy="228600"/>
          </a:xfrm>
          <a:prstGeom prst="rect">
            <a:avLst/>
          </a:prstGeom>
          <a:noFill/>
        </p:spPr>
        <p:txBody>
          <a:bodyPr tIns="91440" bIns="91440"/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i="1" dirty="0">
                <a:solidFill>
                  <a:srgbClr val="FFFFFF">
                    <a:lumMod val="65000"/>
                  </a:srgbClr>
                </a:solidFill>
                <a:latin typeface="Verdana" charset="0"/>
                <a:ea typeface="ＭＳ Ｐゴシック" charset="0"/>
                <a:cs typeface="Arial" charset="0"/>
              </a:rPr>
              <a:t>(Source: Navigant Research)</a:t>
            </a:r>
          </a:p>
        </p:txBody>
      </p:sp>
      <p:pic>
        <p:nvPicPr>
          <p:cNvPr id="5325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1906588"/>
            <a:ext cx="7094538" cy="395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09550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Asia Pacific Leads </a:t>
            </a:r>
            <a:br>
              <a:rPr lang="en-US" dirty="0" smtClean="0"/>
            </a:br>
            <a:r>
              <a:rPr lang="en-US" dirty="0" smtClean="0"/>
              <a:t>Remote Microgrid Revenue  </a:t>
            </a:r>
            <a:endParaRPr lang="en-US" dirty="0"/>
          </a:p>
        </p:txBody>
      </p:sp>
      <p:sp>
        <p:nvSpPr>
          <p:cNvPr id="54274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fld id="{4EF68F57-82A3-5E46-A18C-20587E857AF8}" type="slidenum">
              <a:rPr lang="en-US" sz="1000">
                <a:solidFill>
                  <a:srgbClr val="898989"/>
                </a:solidFill>
                <a:latin typeface="Arial Narrow" charset="0"/>
              </a:rPr>
              <a:pPr/>
              <a:t>31</a:t>
            </a:fld>
            <a:endParaRPr lang="en-US" sz="1000">
              <a:solidFill>
                <a:srgbClr val="898989"/>
              </a:solidFill>
              <a:latin typeface="Arial Narrow" charset="0"/>
            </a:endParaRPr>
          </a:p>
        </p:txBody>
      </p:sp>
      <p:sp>
        <p:nvSpPr>
          <p:cNvPr id="54275" name="TextBox 5"/>
          <p:cNvSpPr txBox="1">
            <a:spLocks noChangeArrowheads="1"/>
          </p:cNvSpPr>
          <p:nvPr/>
        </p:nvSpPr>
        <p:spPr bwMode="auto">
          <a:xfrm>
            <a:off x="0" y="1444625"/>
            <a:ext cx="91440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 anchor="ctr"/>
          <a:lstStyle>
            <a:lvl1pPr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CCCC00"/>
                </a:solidFill>
                <a:latin typeface="Arial Narrow" charset="0"/>
              </a:rPr>
              <a:t>Remote Microgrid Revenue, Conservative Scenario, World Markets: 2013-2020</a:t>
            </a:r>
          </a:p>
        </p:txBody>
      </p:sp>
      <p:sp>
        <p:nvSpPr>
          <p:cNvPr id="54276" name="Footer Placeholder 1"/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000">
                <a:solidFill>
                  <a:srgbClr val="898989"/>
                </a:solidFill>
                <a:latin typeface="Arial Narrow" charset="0"/>
              </a:rPr>
              <a:t>©2013 Navigant Consulting, Inc. All rights reserved.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83363" y="5821363"/>
            <a:ext cx="1585912" cy="219075"/>
          </a:xfrm>
          <a:prstGeom prst="rect">
            <a:avLst/>
          </a:prstGeom>
          <a:noFill/>
        </p:spPr>
        <p:txBody>
          <a:bodyPr tIns="91440" bIns="91440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i="1" dirty="0">
                <a:solidFill>
                  <a:srgbClr val="FFFFFF">
                    <a:lumMod val="65000"/>
                  </a:srgbClr>
                </a:solidFill>
                <a:latin typeface="Verdana" charset="0"/>
                <a:ea typeface="ＭＳ Ｐゴシック" charset="0"/>
                <a:cs typeface="Arial" charset="0"/>
              </a:rPr>
              <a:t>(Source: Navigant Research)</a:t>
            </a:r>
          </a:p>
        </p:txBody>
      </p:sp>
      <p:pic>
        <p:nvPicPr>
          <p:cNvPr id="542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" y="1901825"/>
            <a:ext cx="7194550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05738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/>
              <a:t>Historic anti-islanding bias of </a:t>
            </a:r>
            <a:r>
              <a:rPr lang="en-US" dirty="0" smtClean="0"/>
              <a:t>utilities</a:t>
            </a:r>
          </a:p>
          <a:p>
            <a:pPr lvl="1">
              <a:defRPr/>
            </a:pPr>
            <a:r>
              <a:rPr lang="en-US" dirty="0" smtClean="0"/>
              <a:t>Worker and equipment safety, obligation to serve,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and stranded investment concerns</a:t>
            </a:r>
          </a:p>
          <a:p>
            <a:pPr>
              <a:defRPr/>
            </a:pPr>
            <a:r>
              <a:rPr lang="en-US" dirty="0" smtClean="0"/>
              <a:t>Existing </a:t>
            </a:r>
            <a:r>
              <a:rPr lang="en-US" dirty="0"/>
              <a:t>subsidies for status quo </a:t>
            </a:r>
          </a:p>
          <a:p>
            <a:pPr>
              <a:defRPr/>
            </a:pPr>
            <a:r>
              <a:rPr lang="en-US" dirty="0" smtClean="0"/>
              <a:t>Lack </a:t>
            </a:r>
            <a:r>
              <a:rPr lang="en-US" dirty="0"/>
              <a:t>of integrated policies </a:t>
            </a:r>
            <a:r>
              <a:rPr lang="en-US" dirty="0" smtClean="0"/>
              <a:t>for microgrids</a:t>
            </a:r>
            <a:endParaRPr lang="en-US" dirty="0"/>
          </a:p>
          <a:p>
            <a:pPr>
              <a:defRPr/>
            </a:pPr>
            <a:r>
              <a:rPr lang="en-US" dirty="0" smtClean="0"/>
              <a:t>Lack </a:t>
            </a:r>
            <a:r>
              <a:rPr lang="en-US" dirty="0"/>
              <a:t>of clear </a:t>
            </a:r>
            <a:r>
              <a:rPr lang="en-US" dirty="0" smtClean="0"/>
              <a:t>controls </a:t>
            </a:r>
            <a:r>
              <a:rPr lang="en-US" dirty="0"/>
              <a:t>technology approach</a:t>
            </a:r>
          </a:p>
          <a:p>
            <a:pPr lvl="1">
              <a:defRPr/>
            </a:pPr>
            <a:r>
              <a:rPr lang="en-US" dirty="0" smtClean="0"/>
              <a:t>No leading go-to player </a:t>
            </a:r>
          </a:p>
          <a:p>
            <a:pPr>
              <a:defRPr/>
            </a:pPr>
            <a:r>
              <a:rPr lang="en-US" dirty="0" smtClean="0"/>
              <a:t>Business </a:t>
            </a:r>
            <a:r>
              <a:rPr lang="en-US" dirty="0"/>
              <a:t>models </a:t>
            </a:r>
            <a:r>
              <a:rPr lang="en-US" dirty="0" smtClean="0"/>
              <a:t>unclear </a:t>
            </a:r>
          </a:p>
          <a:p>
            <a:pPr>
              <a:defRPr/>
            </a:pPr>
            <a:r>
              <a:rPr lang="en-US" dirty="0" smtClean="0"/>
              <a:t>How can the reliability, economic, and eco benefits </a:t>
            </a:r>
            <a:r>
              <a:rPr lang="en-US" dirty="0"/>
              <a:t>that flow from </a:t>
            </a:r>
            <a:r>
              <a:rPr lang="en-US" dirty="0" smtClean="0"/>
              <a:t>microgrids be quantified by regulators?</a:t>
            </a:r>
          </a:p>
          <a:p>
            <a:pPr marL="0" indent="0">
              <a:buFont typeface="Arial Narrow" pitchFamily="34" charset="0"/>
              <a:buNone/>
              <a:defRPr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/>
              <a:t>Challenges Still Daunting for Microgrids  </a:t>
            </a:r>
          </a:p>
        </p:txBody>
      </p:sp>
      <p:sp>
        <p:nvSpPr>
          <p:cNvPr id="56323" name="TextBox 6"/>
          <p:cNvSpPr txBox="1">
            <a:spLocks noChangeArrowheads="1"/>
          </p:cNvSpPr>
          <p:nvPr/>
        </p:nvSpPr>
        <p:spPr bwMode="auto">
          <a:xfrm>
            <a:off x="7037388" y="4370388"/>
            <a:ext cx="1560512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/>
          <a:lstStyle>
            <a:lvl1pPr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i="1" smtClean="0">
                <a:solidFill>
                  <a:srgbClr val="A6A6A6"/>
                </a:solidFill>
              </a:rPr>
              <a:t>(Source: Northern Power) </a:t>
            </a:r>
          </a:p>
        </p:txBody>
      </p:sp>
    </p:spTree>
    <p:extLst>
      <p:ext uri="{BB962C8B-B14F-4D97-AF65-F5344CB8AC3E}">
        <p14:creationId xmlns:p14="http://schemas.microsoft.com/office/powerpoint/2010/main" val="13900821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52800" y="4572000"/>
            <a:ext cx="4343400" cy="1676400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>
                <a:solidFill>
                  <a:schemeClr val="bg2"/>
                </a:solidFill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>
                <a:solidFill>
                  <a:schemeClr val="bg2"/>
                </a:solidFill>
                <a:latin typeface="Verdana" charset="0"/>
                <a:ea typeface="ＭＳ Ｐゴシック" charset="0"/>
                <a:cs typeface="ＭＳ Ｐゴシック" charset="0"/>
              </a:rPr>
            </a:br>
            <a:endParaRPr lang="en-US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0" name="Rectangle 8"/>
          <p:cNvSpPr>
            <a:spLocks noChangeArrowheads="1"/>
          </p:cNvSpPr>
          <p:nvPr/>
        </p:nvSpPr>
        <p:spPr bwMode="auto">
          <a:xfrm>
            <a:off x="3071813" y="1879600"/>
            <a:ext cx="5459412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Stephanie Nowers</a:t>
            </a: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Islanded Grid Resource Center Facilitator</a:t>
            </a: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Anchorage, Alaska  </a:t>
            </a: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www.islandedgrid.org</a:t>
            </a: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sjnowers@mtaonline.net</a:t>
            </a:r>
          </a:p>
        </p:txBody>
      </p:sp>
      <p:sp>
        <p:nvSpPr>
          <p:cNvPr id="58371" name="Rectangle 10"/>
          <p:cNvSpPr>
            <a:spLocks noChangeArrowheads="1"/>
          </p:cNvSpPr>
          <p:nvPr/>
        </p:nvSpPr>
        <p:spPr bwMode="auto">
          <a:xfrm>
            <a:off x="7496175" y="5202238"/>
            <a:ext cx="18415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669900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2" name="Rectangle 11"/>
          <p:cNvSpPr>
            <a:spLocks noChangeArrowheads="1"/>
          </p:cNvSpPr>
          <p:nvPr/>
        </p:nvSpPr>
        <p:spPr bwMode="auto">
          <a:xfrm>
            <a:off x="8294688" y="450850"/>
            <a:ext cx="18415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669900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3" name="Rectangle 14"/>
          <p:cNvSpPr>
            <a:spLocks noChangeArrowheads="1"/>
          </p:cNvSpPr>
          <p:nvPr/>
        </p:nvSpPr>
        <p:spPr bwMode="auto">
          <a:xfrm>
            <a:off x="4419600" y="4953000"/>
            <a:ext cx="2611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669900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3509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4499" y="2144826"/>
            <a:ext cx="7047684" cy="380029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4400" dirty="0" smtClean="0">
                <a:solidFill>
                  <a:srgbClr val="000000"/>
                </a:solidFill>
              </a:rPr>
              <a:t>Trevor Atkinson</a:t>
            </a:r>
          </a:p>
          <a:p>
            <a:pPr marL="0" indent="0" algn="ctr">
              <a:buNone/>
            </a:pPr>
            <a:r>
              <a:rPr lang="en-US" i="1" dirty="0">
                <a:solidFill>
                  <a:srgbClr val="000000"/>
                </a:solidFill>
              </a:rPr>
              <a:t>Technical Sales Support Manager</a:t>
            </a:r>
          </a:p>
          <a:p>
            <a:pPr marL="0" indent="0" algn="ctr">
              <a:buNone/>
            </a:pPr>
            <a:r>
              <a:rPr lang="en-US" i="1" dirty="0">
                <a:solidFill>
                  <a:srgbClr val="000000"/>
                </a:solidFill>
              </a:rPr>
              <a:t>Sr. Applications Engineer</a:t>
            </a:r>
            <a:endParaRPr lang="en-US" i="1" dirty="0" smtClean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000000"/>
                </a:solidFill>
              </a:rPr>
              <a:t>Northern Power Systems</a:t>
            </a:r>
          </a:p>
          <a:p>
            <a:pPr marL="0" indent="0" algn="ctr">
              <a:buNone/>
            </a:pPr>
            <a:r>
              <a:rPr lang="en-US" i="1" dirty="0" err="1" smtClean="0">
                <a:solidFill>
                  <a:srgbClr val="000000"/>
                </a:solidFill>
              </a:rPr>
              <a:t>Barre</a:t>
            </a:r>
            <a:r>
              <a:rPr lang="en-US" i="1" dirty="0" smtClean="0">
                <a:solidFill>
                  <a:srgbClr val="000000"/>
                </a:solidFill>
              </a:rPr>
              <a:t>, Vermont</a:t>
            </a:r>
            <a:endParaRPr lang="en-US" i="1" dirty="0">
              <a:solidFill>
                <a:srgbClr val="000000"/>
              </a:solidFill>
            </a:endParaRPr>
          </a:p>
        </p:txBody>
      </p:sp>
      <p:pic>
        <p:nvPicPr>
          <p:cNvPr id="4" name="Picture 3" descr="DWEA 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480" y="773226"/>
            <a:ext cx="50292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4449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2" descr="Northern Power Syste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5" y="152235"/>
            <a:ext cx="8868745" cy="336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5"/>
          <p:cNvSpPr txBox="1">
            <a:spLocks/>
          </p:cNvSpPr>
          <p:nvPr/>
        </p:nvSpPr>
        <p:spPr bwMode="auto">
          <a:xfrm>
            <a:off x="2518578" y="3783138"/>
            <a:ext cx="6500292" cy="1490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850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2F5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F5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F5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F5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F5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F5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F5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F5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F5F"/>
                </a:solidFill>
                <a:latin typeface="Arial" charset="0"/>
              </a:defRPr>
            </a:lvl9pPr>
          </a:lstStyle>
          <a:p>
            <a:pPr defTabSz="914400"/>
            <a:r>
              <a:rPr lang="en-US" sz="3200" dirty="0">
                <a:latin typeface="Arial"/>
              </a:rPr>
              <a:t>Hybrid </a:t>
            </a:r>
            <a:r>
              <a:rPr lang="en-US" sz="3200" dirty="0" smtClean="0">
                <a:latin typeface="Arial"/>
              </a:rPr>
              <a:t>Wind-Diesel Microgrids</a:t>
            </a:r>
          </a:p>
          <a:p>
            <a:pPr defTabSz="914400"/>
            <a:endParaRPr lang="en-US" sz="3200" dirty="0" smtClean="0">
              <a:latin typeface="Arial"/>
            </a:endParaRPr>
          </a:p>
          <a:p>
            <a:pPr defTabSz="914400"/>
            <a:r>
              <a:rPr lang="en-US" sz="19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Trevor R. Atkinson, </a:t>
            </a:r>
          </a:p>
          <a:p>
            <a:pPr defTabSz="914400"/>
            <a:r>
              <a:rPr lang="en-US" sz="19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Technical Sales Manager / Application Engineering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 </a:t>
            </a:r>
            <a:r>
              <a:rPr lang="en-US" sz="2000" dirty="0" smtClean="0">
                <a:latin typeface="Arial"/>
              </a:rPr>
              <a:t>	</a:t>
            </a:r>
            <a:endParaRPr lang="en-US" sz="2000" dirty="0">
              <a:latin typeface="Arial"/>
            </a:endParaRPr>
          </a:p>
        </p:txBody>
      </p:sp>
      <p:pic>
        <p:nvPicPr>
          <p:cNvPr id="8" name="Picture 4" descr="Northern Power System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36" y="4211621"/>
            <a:ext cx="1809750" cy="1409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0" name="TextBox 9"/>
          <p:cNvSpPr txBox="1"/>
          <p:nvPr/>
        </p:nvSpPr>
        <p:spPr>
          <a:xfrm>
            <a:off x="2518578" y="5586630"/>
            <a:ext cx="64473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</a:rPr>
              <a:t>04-16-2015 DWEA </a:t>
            </a:r>
          </a:p>
        </p:txBody>
      </p:sp>
    </p:spTree>
    <p:extLst>
      <p:ext uri="{BB962C8B-B14F-4D97-AF65-F5344CB8AC3E}">
        <p14:creationId xmlns:p14="http://schemas.microsoft.com/office/powerpoint/2010/main" val="126299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"/>
          <p:cNvSpPr>
            <a:spLocks noChangeArrowheads="1"/>
          </p:cNvSpPr>
          <p:nvPr/>
        </p:nvSpPr>
        <p:spPr bwMode="auto">
          <a:xfrm>
            <a:off x="3288194" y="1328246"/>
            <a:ext cx="2777595" cy="4589281"/>
          </a:xfrm>
          <a:prstGeom prst="rect">
            <a:avLst/>
          </a:prstGeom>
          <a:solidFill>
            <a:schemeClr val="accent5">
              <a:lumMod val="20000"/>
              <a:lumOff val="80000"/>
              <a:alpha val="70195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2" name="Rectangle 3"/>
          <p:cNvSpPr>
            <a:spLocks noChangeArrowheads="1"/>
          </p:cNvSpPr>
          <p:nvPr/>
        </p:nvSpPr>
        <p:spPr bwMode="auto">
          <a:xfrm>
            <a:off x="6172296" y="1328399"/>
            <a:ext cx="2777595" cy="4589281"/>
          </a:xfrm>
          <a:prstGeom prst="rect">
            <a:avLst/>
          </a:prstGeom>
          <a:solidFill>
            <a:schemeClr val="accent4">
              <a:alpha val="70195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25" name="Picture 2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07" t="-4193" r="-3081"/>
          <a:stretch/>
        </p:blipFill>
        <p:spPr bwMode="auto">
          <a:xfrm>
            <a:off x="7188425" y="3085185"/>
            <a:ext cx="1689904" cy="8989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</p:pic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350616" y="1360382"/>
            <a:ext cx="2777595" cy="4589281"/>
          </a:xfrm>
          <a:prstGeom prst="rect">
            <a:avLst/>
          </a:prstGeom>
          <a:solidFill>
            <a:srgbClr val="99CCFF">
              <a:alpha val="70195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Northern Power Business Lines </a:t>
            </a:r>
            <a:endParaRPr lang="en-US" dirty="0"/>
          </a:p>
        </p:txBody>
      </p:sp>
      <p:sp>
        <p:nvSpPr>
          <p:cNvPr id="48" name="Content Placeholder 6"/>
          <p:cNvSpPr>
            <a:spLocks noGrp="1"/>
          </p:cNvSpPr>
          <p:nvPr>
            <p:ph sz="half" idx="4294967295"/>
          </p:nvPr>
        </p:nvSpPr>
        <p:spPr>
          <a:xfrm>
            <a:off x="6432204" y="2564816"/>
            <a:ext cx="2265362" cy="175577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indent="0" eaLnBrk="0" hangingPunct="0">
              <a:spcBef>
                <a:spcPts val="1200"/>
              </a:spcBef>
              <a:buClr>
                <a:srgbClr val="E37222"/>
              </a:buClr>
              <a:buNone/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High-margin Engineering project work</a:t>
            </a:r>
          </a:p>
          <a:p>
            <a:pPr marL="0" indent="0" eaLnBrk="0" hangingPunct="0">
              <a:spcBef>
                <a:spcPts val="0"/>
              </a:spcBef>
              <a:buClr>
                <a:srgbClr val="E37222"/>
              </a:buClr>
              <a:buNone/>
            </a:pP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</a:endParaRPr>
          </a:p>
          <a:p>
            <a:pPr marL="0" indent="0" eaLnBrk="0" hangingPunct="0">
              <a:spcBef>
                <a:spcPts val="0"/>
              </a:spcBef>
              <a:buClr>
                <a:srgbClr val="E37222"/>
              </a:buClr>
              <a:buNone/>
            </a:pP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</a:endParaRPr>
          </a:p>
          <a:p>
            <a:pPr marL="0" indent="0" eaLnBrk="0" hangingPunct="0">
              <a:spcBef>
                <a:spcPts val="0"/>
              </a:spcBef>
              <a:buClr>
                <a:srgbClr val="E37222"/>
              </a:buClr>
              <a:buNone/>
            </a:pP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</a:endParaRPr>
          </a:p>
          <a:p>
            <a:pPr marL="0" indent="0" eaLnBrk="0" hangingPunct="0">
              <a:spcBef>
                <a:spcPts val="0"/>
              </a:spcBef>
              <a:buClr>
                <a:srgbClr val="E37222"/>
              </a:buClr>
              <a:buNone/>
            </a:pP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</a:endParaRPr>
          </a:p>
          <a:p>
            <a:pPr marL="0" indent="0" eaLnBrk="0" hangingPunct="0">
              <a:spcBef>
                <a:spcPts val="1200"/>
              </a:spcBef>
              <a:buClr>
                <a:srgbClr val="E37222"/>
              </a:buClr>
              <a:buNone/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Expansion of IP portfolio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Content Placeholder 6"/>
          <p:cNvSpPr>
            <a:spLocks noGrp="1"/>
          </p:cNvSpPr>
          <p:nvPr>
            <p:ph sz="half" idx="4294967295"/>
          </p:nvPr>
        </p:nvSpPr>
        <p:spPr>
          <a:xfrm>
            <a:off x="338950" y="3405188"/>
            <a:ext cx="1447197" cy="52322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indent="0" algn="r" eaLnBrk="0" hangingPunct="0">
              <a:spcBef>
                <a:spcPts val="0"/>
              </a:spcBef>
              <a:buClr>
                <a:srgbClr val="E37222"/>
              </a:buClr>
              <a:buNone/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NPS 2MW turbine</a:t>
            </a:r>
            <a:b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</a:b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platform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8" name="Picture 19" descr="C:\Users\tpatton\AppData\Local\Microsoft\Windows\Temporary Internet Files\Content.Outlook\DK3527N2\IMG_7602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147" y="3145557"/>
            <a:ext cx="1252952" cy="1042133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41" y="1903057"/>
            <a:ext cx="1433415" cy="1024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350616" y="5364889"/>
            <a:ext cx="2777595" cy="5847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white"/>
                </a:solidFill>
                <a:latin typeface="Arial"/>
              </a:rPr>
              <a:t>Distributed </a:t>
            </a:r>
            <a:r>
              <a:rPr lang="en-US" sz="1600" b="1" dirty="0" smtClean="0">
                <a:solidFill>
                  <a:prstClr val="white"/>
                </a:solidFill>
                <a:latin typeface="Arial"/>
              </a:rPr>
              <a:t>Turbine </a:t>
            </a:r>
            <a:r>
              <a:rPr lang="en-US" sz="1600" b="1" dirty="0">
                <a:solidFill>
                  <a:prstClr val="white"/>
                </a:solidFill>
                <a:latin typeface="Arial"/>
              </a:rPr>
              <a:t>S</a:t>
            </a:r>
            <a:r>
              <a:rPr lang="en-US" sz="1600" b="1" dirty="0" smtClean="0">
                <a:solidFill>
                  <a:prstClr val="white"/>
                </a:solidFill>
                <a:latin typeface="Arial"/>
              </a:rPr>
              <a:t>ales  </a:t>
            </a:r>
            <a:endParaRPr lang="en-US" sz="1600" b="1" dirty="0">
              <a:solidFill>
                <a:prstClr val="white"/>
              </a:solidFill>
              <a:latin typeface="Arial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white"/>
                </a:solidFill>
                <a:latin typeface="Arial"/>
              </a:rPr>
              <a:t>    </a:t>
            </a:r>
            <a:r>
              <a:rPr lang="en-US" sz="1600" b="1" dirty="0" smtClean="0">
                <a:solidFill>
                  <a:prstClr val="white"/>
                </a:solidFill>
                <a:latin typeface="Arial"/>
              </a:rPr>
              <a:t>~3x </a:t>
            </a:r>
            <a:r>
              <a:rPr lang="en-US" sz="1600" b="1" dirty="0">
                <a:solidFill>
                  <a:prstClr val="white"/>
                </a:solidFill>
                <a:latin typeface="Arial"/>
              </a:rPr>
              <a:t>2012 to 2014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925087" y="5657276"/>
            <a:ext cx="0" cy="250133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3288194" y="5332753"/>
            <a:ext cx="2777595" cy="5847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white"/>
                </a:solidFill>
                <a:latin typeface="Arial"/>
              </a:rPr>
              <a:t>BRIC</a:t>
            </a:r>
            <a:r>
              <a:rPr lang="en-US" sz="1600" b="1" dirty="0">
                <a:solidFill>
                  <a:prstClr val="white"/>
                </a:solidFill>
                <a:latin typeface="Arial"/>
              </a:rPr>
              <a:t>+ </a:t>
            </a:r>
            <a:r>
              <a:rPr lang="en-US" sz="1600" b="1" dirty="0" smtClean="0">
                <a:solidFill>
                  <a:prstClr val="white"/>
                </a:solidFill>
                <a:latin typeface="Arial"/>
              </a:rPr>
              <a:t>strategy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172296" y="5332906"/>
            <a:ext cx="2777595" cy="5847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white"/>
                </a:solidFill>
                <a:latin typeface="Arial"/>
              </a:rPr>
              <a:t>Today </a:t>
            </a:r>
            <a:r>
              <a:rPr lang="en-US" sz="1600" b="1" dirty="0">
                <a:solidFill>
                  <a:prstClr val="white"/>
                </a:solidFill>
                <a:latin typeface="Arial"/>
              </a:rPr>
              <a:t>in Growth US / </a:t>
            </a:r>
            <a:r>
              <a:rPr lang="en-US" sz="1600" b="1" dirty="0" smtClean="0">
                <a:solidFill>
                  <a:prstClr val="white"/>
                </a:solidFill>
                <a:latin typeface="Arial"/>
              </a:rPr>
              <a:t>EU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9" name="Round Diagonal Corner Rectangle 48"/>
          <p:cNvSpPr/>
          <p:nvPr/>
        </p:nvSpPr>
        <p:spPr>
          <a:xfrm>
            <a:off x="3276528" y="1183707"/>
            <a:ext cx="2808511" cy="566530"/>
          </a:xfrm>
          <a:prstGeom prst="round2DiagRect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white"/>
                </a:solidFill>
                <a:latin typeface="Arial"/>
              </a:rPr>
              <a:t>Technology Licensing</a:t>
            </a:r>
            <a:endParaRPr lang="en-US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1" name="Round Diagonal Corner Rectangle 50"/>
          <p:cNvSpPr/>
          <p:nvPr/>
        </p:nvSpPr>
        <p:spPr>
          <a:xfrm>
            <a:off x="6160630" y="1187639"/>
            <a:ext cx="2808511" cy="566530"/>
          </a:xfrm>
          <a:prstGeom prst="round2Diag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white"/>
                </a:solidFill>
                <a:latin typeface="Arial"/>
              </a:rPr>
              <a:t>Technology Development</a:t>
            </a:r>
          </a:p>
        </p:txBody>
      </p:sp>
      <p:sp>
        <p:nvSpPr>
          <p:cNvPr id="52" name="Round Diagonal Corner Rectangle 51"/>
          <p:cNvSpPr/>
          <p:nvPr/>
        </p:nvSpPr>
        <p:spPr>
          <a:xfrm>
            <a:off x="338950" y="1178014"/>
            <a:ext cx="2808511" cy="566530"/>
          </a:xfrm>
          <a:prstGeom prst="round2DiagRect">
            <a:avLst/>
          </a:prstGeom>
          <a:solidFill>
            <a:srgbClr val="0070C0"/>
          </a:solidFill>
          <a:ln>
            <a:solidFill>
              <a:schemeClr val="accent1">
                <a:lumMod val="75000"/>
                <a:lumOff val="2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dirty="0">
                <a:solidFill>
                  <a:prstClr val="white"/>
                </a:solidFill>
                <a:latin typeface="Arial"/>
              </a:rPr>
              <a:t>Product Sales &amp; Service</a:t>
            </a:r>
          </a:p>
        </p:txBody>
      </p:sp>
      <p:grpSp>
        <p:nvGrpSpPr>
          <p:cNvPr id="53" name="Group 52"/>
          <p:cNvGrpSpPr>
            <a:grpSpLocks noChangeAspect="1"/>
          </p:cNvGrpSpPr>
          <p:nvPr/>
        </p:nvGrpSpPr>
        <p:grpSpPr>
          <a:xfrm>
            <a:off x="4374656" y="3984172"/>
            <a:ext cx="1583383" cy="1275687"/>
            <a:chOff x="4935543" y="1437068"/>
            <a:chExt cx="1958160" cy="2372932"/>
          </a:xfrm>
        </p:grpSpPr>
        <p:pic>
          <p:nvPicPr>
            <p:cNvPr id="54" name="Picture 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938284" y="2989177"/>
              <a:ext cx="1952677" cy="8208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935543" y="1437068"/>
              <a:ext cx="1958160" cy="1533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6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930"/>
          <a:stretch/>
        </p:blipFill>
        <p:spPr bwMode="auto">
          <a:xfrm>
            <a:off x="3394797" y="1855396"/>
            <a:ext cx="1481182" cy="1229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 descr="http://sissolarventures.com/images/Microgrid_OK_ceaa.gc.ca_GE_Energy_Maui_Smart_Grid_diagram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268" y="4320591"/>
            <a:ext cx="1091569" cy="93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742" y="4239489"/>
            <a:ext cx="1201384" cy="1051075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3951" y="1817289"/>
            <a:ext cx="2394284" cy="794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Content Placeholder 6"/>
          <p:cNvSpPr>
            <a:spLocks noGrp="1"/>
          </p:cNvSpPr>
          <p:nvPr>
            <p:ph sz="half" idx="4294967295"/>
          </p:nvPr>
        </p:nvSpPr>
        <p:spPr>
          <a:xfrm>
            <a:off x="1611128" y="4503738"/>
            <a:ext cx="1517083" cy="52228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indent="0" eaLnBrk="0" hangingPunct="0">
              <a:spcBef>
                <a:spcPts val="1200"/>
              </a:spcBef>
              <a:buClr>
                <a:srgbClr val="E37222"/>
              </a:buClr>
              <a:buNone/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Converter and </a:t>
            </a:r>
            <a:b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</a:b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Controls Systems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1839734" y="2076450"/>
            <a:ext cx="1121180" cy="67786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indent="0" eaLnBrk="0" hangingPunct="0">
              <a:spcBef>
                <a:spcPts val="1200"/>
              </a:spcBef>
              <a:buClr>
                <a:srgbClr val="E37222"/>
              </a:buClr>
              <a:buNone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NPS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100kW</a:t>
            </a:r>
          </a:p>
          <a:p>
            <a:pPr marL="0" indent="0" eaLnBrk="0" hangingPunct="0">
              <a:spcBef>
                <a:spcPts val="1200"/>
              </a:spcBef>
              <a:buClr>
                <a:srgbClr val="E37222"/>
              </a:buClr>
              <a:buNone/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NPS 60kW</a:t>
            </a:r>
          </a:p>
        </p:txBody>
      </p:sp>
      <p:sp>
        <p:nvSpPr>
          <p:cNvPr id="41" name="Content Placeholder 6"/>
          <p:cNvSpPr>
            <a:spLocks noGrp="1"/>
          </p:cNvSpPr>
          <p:nvPr>
            <p:ph sz="half" idx="4294967295"/>
          </p:nvPr>
        </p:nvSpPr>
        <p:spPr>
          <a:xfrm>
            <a:off x="3555725" y="3085185"/>
            <a:ext cx="2242532" cy="89217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indent="0" eaLnBrk="0" hangingPunct="0">
              <a:spcBef>
                <a:spcPts val="1200"/>
              </a:spcBef>
              <a:buClr>
                <a:srgbClr val="E37222"/>
              </a:buClr>
              <a:buNone/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Licensing and Royalty Model</a:t>
            </a:r>
          </a:p>
          <a:p>
            <a:pPr marL="0" indent="0" eaLnBrk="0" hangingPunct="0">
              <a:spcBef>
                <a:spcPts val="1200"/>
              </a:spcBef>
              <a:buClr>
                <a:srgbClr val="E37222"/>
              </a:buClr>
              <a:buNone/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Successfully deployed </a:t>
            </a:r>
            <a:b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</a:b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in China and Brazil to date 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16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Wind and Microgrid IP Development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1595" y="1997355"/>
            <a:ext cx="1012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Arial" charset="0"/>
              </a:rPr>
              <a:t>100 kW POC</a:t>
            </a:r>
          </a:p>
          <a:p>
            <a:pPr defTabSz="914400" fontAlgn="base"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Arial" charset="0"/>
              </a:rPr>
              <a:t>(1)</a:t>
            </a:r>
            <a:endParaRPr lang="en-US" sz="10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1595" y="5576264"/>
            <a:ext cx="1220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Arial" charset="0"/>
              </a:rPr>
              <a:t>45 kVA micro grid simulators (8)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08624" y="2197439"/>
            <a:ext cx="775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Arial" charset="0"/>
              </a:rPr>
              <a:t>NPS 100B</a:t>
            </a:r>
            <a:br>
              <a:rPr lang="en-US" sz="1000" dirty="0" smtClean="0">
                <a:solidFill>
                  <a:prstClr val="black"/>
                </a:solidFill>
                <a:latin typeface="Arial" charset="0"/>
              </a:rPr>
            </a:br>
            <a:r>
              <a:rPr lang="en-US" sz="1000" dirty="0" smtClean="0">
                <a:solidFill>
                  <a:prstClr val="black"/>
                </a:solidFill>
                <a:latin typeface="Arial" charset="0"/>
              </a:rPr>
              <a:t>(430+)</a:t>
            </a:r>
            <a:endParaRPr lang="en-US" sz="10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78640" y="2151273"/>
            <a:ext cx="9106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Arial" charset="0"/>
              </a:rPr>
              <a:t>100 kW CWT</a:t>
            </a:r>
          </a:p>
          <a:p>
            <a:pPr defTabSz="914400" fontAlgn="base"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Arial" charset="0"/>
              </a:rPr>
              <a:t>(3)</a:t>
            </a:r>
            <a:endParaRPr lang="en-US" sz="10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844950" y="2273576"/>
            <a:ext cx="980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Arial" charset="0"/>
              </a:rPr>
              <a:t>Wind PACT </a:t>
            </a:r>
          </a:p>
          <a:p>
            <a:pPr defTabSz="914400" fontAlgn="base"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Arial" charset="0"/>
              </a:rPr>
              <a:t>1.5 MW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75383" y="5519075"/>
            <a:ext cx="8636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Arial" charset="0"/>
              </a:rPr>
              <a:t>2.2 MVA</a:t>
            </a:r>
          </a:p>
          <a:p>
            <a:pPr defTabSz="914400" fontAlgn="base"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Arial" charset="0"/>
              </a:rPr>
              <a:t>POC wind converter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870184" y="2125024"/>
            <a:ext cx="760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Arial" charset="0"/>
              </a:rPr>
              <a:t>100 kW DWT (1)</a:t>
            </a:r>
            <a:endParaRPr lang="en-US" sz="10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64295" y="2012249"/>
            <a:ext cx="1194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Arial" charset="0"/>
              </a:rPr>
              <a:t>NPS 100C</a:t>
            </a:r>
          </a:p>
          <a:p>
            <a:pPr defTabSz="914400" fontAlgn="base"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Arial" charset="0"/>
              </a:rPr>
              <a:t>(50+ &amp; counting)</a:t>
            </a:r>
            <a:endParaRPr lang="en-US" sz="10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586680" y="5463217"/>
            <a:ext cx="7634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Arial" charset="0"/>
              </a:rPr>
              <a:t>900 kVA</a:t>
            </a:r>
          </a:p>
          <a:p>
            <a:pPr defTabSz="914400" fontAlgn="base"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Arial" charset="0"/>
              </a:rPr>
              <a:t>DG Interface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510148" y="5484755"/>
            <a:ext cx="8735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Arial" charset="0"/>
              </a:rPr>
              <a:t>1800 kVA</a:t>
            </a:r>
          </a:p>
          <a:p>
            <a:pPr defTabSz="914400" fontAlgn="base"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Arial" charset="0"/>
              </a:rPr>
              <a:t>Mobile DG </a:t>
            </a:r>
          </a:p>
          <a:p>
            <a:pPr defTabSz="914400" fontAlgn="base"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Arial" charset="0"/>
              </a:rPr>
              <a:t>interface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383696" y="5493439"/>
            <a:ext cx="110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Arial" charset="0"/>
              </a:rPr>
              <a:t>2.5 MVA</a:t>
            </a:r>
          </a:p>
          <a:p>
            <a:pPr defTabSz="914400" fontAlgn="base"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Arial" charset="0"/>
              </a:rPr>
              <a:t>HS-VFD (2)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722747" y="5563999"/>
            <a:ext cx="886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Arial" charset="0"/>
              </a:rPr>
              <a:t>1.2 MVA</a:t>
            </a:r>
          </a:p>
          <a:p>
            <a:pPr defTabSz="914400" fontAlgn="base"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Arial" charset="0"/>
              </a:rPr>
              <a:t>HS-VFD (2)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374486" y="2092911"/>
            <a:ext cx="76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Arial" charset="0"/>
              </a:rPr>
              <a:t>2.x MW Prototype</a:t>
            </a:r>
          </a:p>
          <a:p>
            <a:pPr defTabSz="914400" fontAlgn="base"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Arial" charset="0"/>
              </a:rPr>
              <a:t>(</a:t>
            </a:r>
            <a:r>
              <a:rPr lang="en-US" sz="1000" dirty="0">
                <a:solidFill>
                  <a:prstClr val="black"/>
                </a:solidFill>
                <a:latin typeface="Arial" charset="0"/>
              </a:rPr>
              <a:t>2</a:t>
            </a:r>
            <a:r>
              <a:rPr lang="en-US" sz="1000" dirty="0" smtClean="0">
                <a:solidFill>
                  <a:prstClr val="black"/>
                </a:solidFill>
                <a:latin typeface="Arial" charset="0"/>
              </a:rPr>
              <a:t>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266900" y="2012249"/>
            <a:ext cx="838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Arial" charset="0"/>
              </a:rPr>
              <a:t>2.x MW</a:t>
            </a:r>
          </a:p>
          <a:p>
            <a:pPr defTabSz="914400" fontAlgn="base"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Arial" charset="0"/>
              </a:rPr>
              <a:t>Production</a:t>
            </a:r>
          </a:p>
          <a:p>
            <a:pPr defTabSz="914400" fontAlgn="base"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Arial" charset="0"/>
              </a:rPr>
              <a:t>(30+)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385" y="4709779"/>
            <a:ext cx="953518" cy="82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28"/>
          <a:stretch/>
        </p:blipFill>
        <p:spPr bwMode="auto">
          <a:xfrm>
            <a:off x="4515710" y="1389239"/>
            <a:ext cx="731520" cy="80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858" y="1413695"/>
            <a:ext cx="767325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150" y="4787142"/>
            <a:ext cx="1018902" cy="66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651" y="4771148"/>
            <a:ext cx="898525" cy="74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2477512" y="5519076"/>
            <a:ext cx="1173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Arial" charset="0"/>
              </a:rPr>
              <a:t>550 kVA</a:t>
            </a:r>
          </a:p>
          <a:p>
            <a:pPr defTabSz="914400" fontAlgn="base"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Arial" charset="0"/>
              </a:rPr>
              <a:t>Ultra-Cap</a:t>
            </a:r>
          </a:p>
          <a:p>
            <a:pPr defTabSz="914400" fontAlgn="base"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Arial" charset="0"/>
              </a:rPr>
              <a:t>Line interactive UPS</a:t>
            </a:r>
          </a:p>
        </p:txBody>
      </p:sp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349" y="4777129"/>
            <a:ext cx="937298" cy="70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7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8" r="20009"/>
          <a:stretch/>
        </p:blipFill>
        <p:spPr bwMode="auto">
          <a:xfrm>
            <a:off x="414691" y="1214717"/>
            <a:ext cx="640080" cy="78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8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805" y="1250533"/>
            <a:ext cx="714418" cy="952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1981805" y="2202923"/>
            <a:ext cx="739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Arial" charset="0"/>
              </a:rPr>
              <a:t>NW 100A (20)</a:t>
            </a:r>
            <a:endParaRPr lang="en-US" sz="10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0701" y="3667864"/>
            <a:ext cx="8686800" cy="2308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 smtClean="0">
                <a:solidFill>
                  <a:prstClr val="black"/>
                </a:solidFill>
                <a:latin typeface="Arial" charset="0"/>
              </a:rPr>
              <a:t>1999        2000        2001        2002        2003        2004        2005        2006        2007        2008        2009        2010        2011        2012        2013        2014     2015….</a:t>
            </a:r>
            <a:endParaRPr lang="en-US" sz="90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27659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34" y="4709779"/>
            <a:ext cx="1027114" cy="87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61" name="Picture 13" descr="N:\NPST\Business Development\historical projects\IMG_035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493" y="1464808"/>
            <a:ext cx="923925" cy="69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2" name="Picture 1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784" y="1290917"/>
            <a:ext cx="587992" cy="78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63" name="Picture 1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222" y="1284562"/>
            <a:ext cx="776326" cy="665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64" name="Picture 16" descr="N:\NPST\Business Development\historical projects\DWT turbine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1" r="16453"/>
          <a:stretch/>
        </p:blipFill>
        <p:spPr bwMode="auto">
          <a:xfrm>
            <a:off x="3846686" y="1408620"/>
            <a:ext cx="640080" cy="70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5" name="Picture 1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768" y="1325843"/>
            <a:ext cx="839499" cy="60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66" name="Picture 18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317973"/>
            <a:ext cx="817183" cy="807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67" name="Picture 19" descr="N:\NPST\Business Development\historical projects\LWST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581" y="4762070"/>
            <a:ext cx="975060" cy="73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1" name="Straight Arrow Connector 80"/>
          <p:cNvCxnSpPr/>
          <p:nvPr/>
        </p:nvCxnSpPr>
        <p:spPr>
          <a:xfrm flipV="1">
            <a:off x="857196" y="3898696"/>
            <a:ext cx="1124609" cy="75939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 flipH="1">
            <a:off x="2823428" y="2673686"/>
            <a:ext cx="376972" cy="1002291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>
            <a:stCxn id="27667" idx="0"/>
          </p:cNvCxnSpPr>
          <p:nvPr/>
        </p:nvCxnSpPr>
        <p:spPr>
          <a:xfrm flipV="1">
            <a:off x="1943111" y="3898696"/>
            <a:ext cx="1068803" cy="86337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stCxn id="35" idx="2"/>
          </p:cNvCxnSpPr>
          <p:nvPr/>
        </p:nvCxnSpPr>
        <p:spPr>
          <a:xfrm>
            <a:off x="7561356" y="2412359"/>
            <a:ext cx="536738" cy="123821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>
            <a:off x="4881470" y="2650888"/>
            <a:ext cx="223931" cy="1025089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>
            <a:off x="5937883" y="2603033"/>
            <a:ext cx="445764" cy="1064831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>
            <a:stCxn id="34" idx="2"/>
          </p:cNvCxnSpPr>
          <p:nvPr/>
        </p:nvCxnSpPr>
        <p:spPr>
          <a:xfrm flipH="1">
            <a:off x="4113932" y="2525134"/>
            <a:ext cx="136494" cy="1136009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/>
          <p:nvPr/>
        </p:nvCxnSpPr>
        <p:spPr>
          <a:xfrm>
            <a:off x="2418751" y="2525134"/>
            <a:ext cx="0" cy="1125443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/>
          <p:nvPr/>
        </p:nvCxnSpPr>
        <p:spPr>
          <a:xfrm>
            <a:off x="1381578" y="2705271"/>
            <a:ext cx="0" cy="94530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>
            <a:stCxn id="6" idx="2"/>
          </p:cNvCxnSpPr>
          <p:nvPr/>
        </p:nvCxnSpPr>
        <p:spPr>
          <a:xfrm flipH="1">
            <a:off x="555240" y="2397465"/>
            <a:ext cx="142450" cy="125311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2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753" y="4768026"/>
            <a:ext cx="620895" cy="669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4" name="Straight Arrow Connector 153"/>
          <p:cNvCxnSpPr/>
          <p:nvPr/>
        </p:nvCxnSpPr>
        <p:spPr>
          <a:xfrm>
            <a:off x="6808565" y="2525134"/>
            <a:ext cx="800338" cy="1150843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/>
          <p:cNvCxnSpPr>
            <a:stCxn id="27655" idx="0"/>
          </p:cNvCxnSpPr>
          <p:nvPr/>
        </p:nvCxnSpPr>
        <p:spPr>
          <a:xfrm flipV="1">
            <a:off x="3011914" y="3916271"/>
            <a:ext cx="493286" cy="85487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/>
          <p:cNvCxnSpPr>
            <a:stCxn id="98" idx="0"/>
          </p:cNvCxnSpPr>
          <p:nvPr/>
        </p:nvCxnSpPr>
        <p:spPr>
          <a:xfrm flipH="1" flipV="1">
            <a:off x="3870184" y="3898696"/>
            <a:ext cx="20017" cy="86933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/>
          <p:cNvCxnSpPr>
            <a:stCxn id="27656" idx="0"/>
            <a:endCxn id="12" idx="2"/>
          </p:cNvCxnSpPr>
          <p:nvPr/>
        </p:nvCxnSpPr>
        <p:spPr>
          <a:xfrm flipH="1" flipV="1">
            <a:off x="4644101" y="3898696"/>
            <a:ext cx="1270897" cy="878433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>
            <a:stCxn id="27650" idx="0"/>
          </p:cNvCxnSpPr>
          <p:nvPr/>
        </p:nvCxnSpPr>
        <p:spPr>
          <a:xfrm flipH="1" flipV="1">
            <a:off x="5168164" y="3916271"/>
            <a:ext cx="1963980" cy="79350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166"/>
          <p:cNvCxnSpPr>
            <a:stCxn id="27654" idx="0"/>
          </p:cNvCxnSpPr>
          <p:nvPr/>
        </p:nvCxnSpPr>
        <p:spPr>
          <a:xfrm flipH="1" flipV="1">
            <a:off x="4113932" y="3898696"/>
            <a:ext cx="745669" cy="88844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TextBox 170"/>
          <p:cNvSpPr txBox="1"/>
          <p:nvPr/>
        </p:nvSpPr>
        <p:spPr>
          <a:xfrm>
            <a:off x="8150568" y="2209672"/>
            <a:ext cx="790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Arial" charset="0"/>
              </a:rPr>
              <a:t>3.x MW</a:t>
            </a:r>
          </a:p>
          <a:p>
            <a:pPr defTabSz="914400" fontAlgn="base"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Arial" charset="0"/>
              </a:rPr>
              <a:t>Prototype</a:t>
            </a:r>
          </a:p>
        </p:txBody>
      </p:sp>
      <p:cxnSp>
        <p:nvCxnSpPr>
          <p:cNvPr id="172" name="Straight Arrow Connector 171"/>
          <p:cNvCxnSpPr>
            <a:stCxn id="171" idx="2"/>
          </p:cNvCxnSpPr>
          <p:nvPr/>
        </p:nvCxnSpPr>
        <p:spPr>
          <a:xfrm>
            <a:off x="8546015" y="2609782"/>
            <a:ext cx="123775" cy="107842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Picture 4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85" y="4755032"/>
            <a:ext cx="782502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7756687" y="5530921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Arial" charset="0"/>
              </a:rPr>
              <a:t>900 kVA</a:t>
            </a:r>
          </a:p>
          <a:p>
            <a:pPr defTabSz="914400" fontAlgn="base"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Arial" charset="0"/>
              </a:rPr>
              <a:t>VSG (16)</a:t>
            </a:r>
          </a:p>
        </p:txBody>
      </p:sp>
      <p:cxnSp>
        <p:nvCxnSpPr>
          <p:cNvPr id="71" name="Straight Arrow Connector 70"/>
          <p:cNvCxnSpPr/>
          <p:nvPr/>
        </p:nvCxnSpPr>
        <p:spPr>
          <a:xfrm flipH="1" flipV="1">
            <a:off x="8203636" y="3898696"/>
            <a:ext cx="121689" cy="84176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726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49500" y="87088"/>
            <a:ext cx="9436100" cy="794657"/>
          </a:xfrm>
        </p:spPr>
        <p:txBody>
          <a:bodyPr/>
          <a:lstStyle/>
          <a:p>
            <a:r>
              <a:rPr lang="en-US" dirty="0" smtClean="0"/>
              <a:t>Suitable for Isolated Island &amp; Remote Applications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90285" y="3353732"/>
            <a:ext cx="5905401" cy="3930890"/>
          </a:xfrm>
        </p:spPr>
        <p:txBody>
          <a:bodyPr/>
          <a:lstStyle/>
          <a:p>
            <a:pPr lvl="0"/>
            <a:r>
              <a:rPr lang="es-ES" sz="2400" dirty="0" err="1" smtClean="0"/>
              <a:t>Easy</a:t>
            </a:r>
            <a:r>
              <a:rPr lang="es-ES" sz="2400" dirty="0" smtClean="0"/>
              <a:t> </a:t>
            </a:r>
            <a:r>
              <a:rPr lang="es-ES" sz="2400" dirty="0" err="1" smtClean="0"/>
              <a:t>Transport</a:t>
            </a:r>
            <a:endParaRPr lang="es-ES" sz="2400" dirty="0"/>
          </a:p>
          <a:p>
            <a:pPr lvl="1">
              <a:spcBef>
                <a:spcPts val="0"/>
              </a:spcBef>
            </a:pPr>
            <a:r>
              <a:rPr lang="en-US" dirty="0" smtClean="0"/>
              <a:t>Standard Shipping, </a:t>
            </a:r>
            <a:r>
              <a:rPr lang="en-US" sz="2000" dirty="0" smtClean="0"/>
              <a:t>No Special Permits</a:t>
            </a:r>
            <a:endParaRPr lang="es-ES" dirty="0"/>
          </a:p>
          <a:p>
            <a:pPr lvl="0"/>
            <a:r>
              <a:rPr lang="es-ES" sz="2400" dirty="0" smtClean="0"/>
              <a:t>Flexible </a:t>
            </a:r>
            <a:r>
              <a:rPr lang="es-ES" sz="2400" dirty="0" err="1" smtClean="0"/>
              <a:t>Features</a:t>
            </a:r>
            <a:endParaRPr lang="es-ES" dirty="0" smtClean="0"/>
          </a:p>
          <a:p>
            <a:pPr lvl="1"/>
            <a:r>
              <a:rPr lang="es-ES" dirty="0" smtClean="0"/>
              <a:t>Active &amp; Reactive </a:t>
            </a:r>
            <a:r>
              <a:rPr lang="es-ES" dirty="0" err="1" smtClean="0"/>
              <a:t>Power</a:t>
            </a:r>
            <a:r>
              <a:rPr lang="es-ES" dirty="0" smtClean="0"/>
              <a:t> </a:t>
            </a:r>
            <a:r>
              <a:rPr lang="es-ES" dirty="0" err="1" smtClean="0"/>
              <a:t>Limiting</a:t>
            </a:r>
            <a:r>
              <a:rPr lang="es-ES" dirty="0" smtClean="0"/>
              <a:t> as a</a:t>
            </a:r>
            <a:endParaRPr lang="es-ES" dirty="0"/>
          </a:p>
          <a:p>
            <a:pPr marL="457200" lvl="1" indent="0">
              <a:buNone/>
            </a:pPr>
            <a:r>
              <a:rPr lang="es-ES" dirty="0" err="1" smtClean="0"/>
              <a:t>Function</a:t>
            </a:r>
            <a:r>
              <a:rPr lang="es-ES" dirty="0" smtClean="0"/>
              <a:t> </a:t>
            </a:r>
            <a:r>
              <a:rPr lang="es-ES" dirty="0"/>
              <a:t>of </a:t>
            </a:r>
            <a:r>
              <a:rPr lang="es-ES" dirty="0" err="1"/>
              <a:t>Voltage</a:t>
            </a:r>
            <a:r>
              <a:rPr lang="es-ES" dirty="0"/>
              <a:t>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Frequency</a:t>
            </a:r>
            <a:endParaRPr lang="es-ES" dirty="0"/>
          </a:p>
          <a:p>
            <a:pPr lvl="1"/>
            <a:r>
              <a:rPr lang="es-ES" dirty="0" smtClean="0"/>
              <a:t>Full </a:t>
            </a:r>
            <a:r>
              <a:rPr lang="es-ES" dirty="0" err="1" smtClean="0"/>
              <a:t>Rated</a:t>
            </a:r>
            <a:r>
              <a:rPr lang="es-ES" dirty="0" smtClean="0"/>
              <a:t> </a:t>
            </a:r>
            <a:r>
              <a:rPr lang="es-ES" dirty="0" err="1" smtClean="0"/>
              <a:t>Power</a:t>
            </a:r>
            <a:r>
              <a:rPr lang="es-ES" dirty="0" smtClean="0"/>
              <a:t> </a:t>
            </a:r>
            <a:r>
              <a:rPr lang="es-ES" dirty="0" err="1" smtClean="0"/>
              <a:t>Converter</a:t>
            </a:r>
            <a:r>
              <a:rPr lang="es-ES" dirty="0" smtClean="0"/>
              <a:t> </a:t>
            </a:r>
          </a:p>
          <a:p>
            <a:pPr lvl="1"/>
            <a:r>
              <a:rPr lang="es-ES" dirty="0" err="1" smtClean="0"/>
              <a:t>Multiple</a:t>
            </a:r>
            <a:r>
              <a:rPr lang="es-ES" dirty="0" smtClean="0"/>
              <a:t> Rotor &amp; Tower </a:t>
            </a:r>
            <a:r>
              <a:rPr lang="es-ES" dirty="0" err="1" smtClean="0"/>
              <a:t>Options</a:t>
            </a:r>
            <a:r>
              <a:rPr lang="es-ES" dirty="0" smtClean="0"/>
              <a:t>, </a:t>
            </a:r>
          </a:p>
          <a:p>
            <a:pPr marL="457200" lvl="1" indent="0">
              <a:buNone/>
            </a:pPr>
            <a:r>
              <a:rPr lang="es-ES" dirty="0" err="1"/>
              <a:t>C</a:t>
            </a:r>
            <a:r>
              <a:rPr lang="es-ES" dirty="0" err="1" smtClean="0"/>
              <a:t>ustom</a:t>
            </a:r>
            <a:r>
              <a:rPr lang="es-ES" dirty="0" smtClean="0"/>
              <a:t>  </a:t>
            </a:r>
            <a:r>
              <a:rPr lang="es-ES" dirty="0" err="1"/>
              <a:t>C</a:t>
            </a:r>
            <a:r>
              <a:rPr lang="es-ES" dirty="0" err="1" smtClean="0"/>
              <a:t>olors</a:t>
            </a:r>
            <a:r>
              <a:rPr lang="es-ES" dirty="0" smtClean="0"/>
              <a:t> and </a:t>
            </a:r>
            <a:r>
              <a:rPr lang="es-ES" dirty="0" err="1" smtClean="0"/>
              <a:t>Arctic</a:t>
            </a:r>
            <a:r>
              <a:rPr lang="es-ES" dirty="0" smtClean="0"/>
              <a:t> </a:t>
            </a:r>
            <a:r>
              <a:rPr lang="es-ES" dirty="0" err="1"/>
              <a:t>V</a:t>
            </a:r>
            <a:r>
              <a:rPr lang="es-ES" dirty="0" err="1" smtClean="0"/>
              <a:t>ersions</a:t>
            </a:r>
            <a:endParaRPr lang="es-ES" dirty="0"/>
          </a:p>
        </p:txBody>
      </p:sp>
      <p:pic>
        <p:nvPicPr>
          <p:cNvPr id="1027" name="Picture 3" descr="N:\Marketing\Photo Library\Logistics - turbines on trucks  in containers\logistics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914" y="978433"/>
            <a:ext cx="2187031" cy="141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:\Marketing\Photo Library\Logistics - turbines on trucks  in containers\blades on truck U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648" y="2750761"/>
            <a:ext cx="3870261" cy="160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N:\Marketing\Photo Library\Logistics - turbines on trucks  in containers\logistics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850" y="978433"/>
            <a:ext cx="2062060" cy="154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:\Marketing\Photo Library\Logistics - turbines on trucks  in containers\Nacelle, Blades &amp; Crates on truck U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420" y="4475110"/>
            <a:ext cx="4970849" cy="166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36600" t="13379" r="35400" b="52512"/>
          <a:stretch/>
        </p:blipFill>
        <p:spPr>
          <a:xfrm>
            <a:off x="365759" y="780288"/>
            <a:ext cx="3930350" cy="257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8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193" y="195294"/>
            <a:ext cx="4043607" cy="673768"/>
          </a:xfrm>
        </p:spPr>
        <p:txBody>
          <a:bodyPr/>
          <a:lstStyle/>
          <a:p>
            <a:r>
              <a:rPr lang="en-US" dirty="0"/>
              <a:t>NPS Global </a:t>
            </a:r>
            <a:r>
              <a:rPr lang="en-US" dirty="0" smtClean="0"/>
              <a:t>Footprint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0189" t="24476" r="16594" b="5238"/>
          <a:stretch/>
        </p:blipFill>
        <p:spPr>
          <a:xfrm>
            <a:off x="228600" y="963799"/>
            <a:ext cx="8626642" cy="479616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057399" y="5250077"/>
            <a:ext cx="6945085" cy="14465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 Narrow" panose="020B0606020202030204" pitchFamily="34" charset="0"/>
              </a:rPr>
              <a:t>Markets </a:t>
            </a:r>
            <a:r>
              <a:rPr lang="en-US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in Island Nations, Latin America, South / Central / East Asia, and Africa </a:t>
            </a:r>
            <a:r>
              <a:rPr lang="en-US" dirty="0">
                <a:solidFill>
                  <a:prstClr val="white"/>
                </a:solidFill>
                <a:latin typeface="Arial Narrow" panose="020B0606020202030204" pitchFamily="34" charset="0"/>
              </a:rPr>
              <a:t>characterized by:</a:t>
            </a:r>
          </a:p>
          <a:p>
            <a:pPr marL="742950" lvl="1" indent="-28575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prstClr val="white"/>
                </a:solidFill>
                <a:latin typeface="Arial Narrow" panose="020B0606020202030204" pitchFamily="34" charset="0"/>
              </a:rPr>
              <a:t>High power costs</a:t>
            </a:r>
          </a:p>
          <a:p>
            <a:pPr marL="742950" lvl="1" indent="-28575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prstClr val="white"/>
                </a:solidFill>
                <a:latin typeface="Arial Narrow" panose="020B0606020202030204" pitchFamily="34" charset="0"/>
              </a:rPr>
              <a:t>Weak grid infrastructure</a:t>
            </a:r>
          </a:p>
          <a:p>
            <a:pPr marL="742950" lvl="1" indent="-28575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prstClr val="white"/>
                </a:solidFill>
                <a:latin typeface="Arial Narrow" panose="020B0606020202030204" pitchFamily="34" charset="0"/>
              </a:rPr>
              <a:t>Desire for more </a:t>
            </a:r>
            <a:r>
              <a:rPr lang="en-US" sz="16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sustainability and independence</a:t>
            </a:r>
          </a:p>
          <a:p>
            <a:pPr marL="742950" lvl="1" indent="-28575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n-US" sz="4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9901" y="789630"/>
            <a:ext cx="6142584" cy="13234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99"/>
                </a:solidFill>
                <a:latin typeface="Arial Narrow" panose="020B0606020202030204" pitchFamily="34" charset="0"/>
              </a:rPr>
              <a:t>Over 450 NPS Turbine Systems Installed Worldwide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Strong </a:t>
            </a:r>
            <a:r>
              <a:rPr lang="en-US" sz="2000" dirty="0">
                <a:solidFill>
                  <a:prstClr val="white"/>
                </a:solidFill>
                <a:latin typeface="Arial Narrow" panose="020B0606020202030204" pitchFamily="34" charset="0"/>
              </a:rPr>
              <a:t>installed </a:t>
            </a:r>
            <a:r>
              <a:rPr lang="en-US" sz="20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W-D base </a:t>
            </a:r>
            <a:r>
              <a:rPr lang="en-US" sz="2000" dirty="0">
                <a:solidFill>
                  <a:prstClr val="white"/>
                </a:solidFill>
                <a:latin typeface="Arial Narrow" panose="020B0606020202030204" pitchFamily="34" charset="0"/>
              </a:rPr>
              <a:t>in </a:t>
            </a:r>
            <a:r>
              <a:rPr lang="en-US" sz="20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Alaska, new growth in Korea, Caribbean &amp; HI Islands  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Poised </a:t>
            </a:r>
            <a:r>
              <a:rPr lang="en-US" sz="2000" dirty="0">
                <a:solidFill>
                  <a:prstClr val="white"/>
                </a:solidFill>
                <a:latin typeface="Arial Narrow" panose="020B0606020202030204" pitchFamily="34" charset="0"/>
              </a:rPr>
              <a:t>to take Distributed Wind to Emerging Markets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949" y="5650707"/>
            <a:ext cx="4541914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8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336600"/>
                </a:solidFill>
                <a:latin typeface="Arial" charset="0"/>
                <a:ea typeface="ＭＳ Ｐゴシック" charset="0"/>
                <a:cs typeface="ＭＳ Ｐゴシック" charset="0"/>
              </a:rPr>
              <a:t>What is the IGRC:</a:t>
            </a:r>
          </a:p>
        </p:txBody>
      </p:sp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419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0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rPr>
              <a:t>Educational networking group for those working on islands and islanded grids</a:t>
            </a:r>
          </a:p>
          <a:p>
            <a:pPr eaLnBrk="1" hangingPunct="1">
              <a:lnSpc>
                <a:spcPct val="90000"/>
              </a:lnSpc>
            </a:pPr>
            <a:r>
              <a:rPr lang="en-US" sz="30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rPr>
              <a:t>Started in 2014 </a:t>
            </a:r>
            <a:endParaRPr lang="en-US" altLang="ja-JP" sz="3000">
              <a:solidFill>
                <a:schemeClr val="bg2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0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rPr>
              <a:t>Participants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>
                <a:solidFill>
                  <a:srgbClr val="003300"/>
                </a:solidFill>
                <a:latin typeface="Verdana" charset="0"/>
                <a:ea typeface="ＭＳ Ｐゴシック" charset="0"/>
                <a:cs typeface="ＭＳ Ｐゴシック" charset="0"/>
              </a:rPr>
              <a:t>Alaska, Maine, New Hampshire, Massachusetts, Rhode Island, Hawaii, US Virgin Islands, Guam, Commonwealth of Northern Marianas, American Samoa</a:t>
            </a:r>
            <a:endParaRPr lang="en-US" sz="2400">
              <a:solidFill>
                <a:schemeClr val="bg2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0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rPr>
              <a:t>Funded through 3-year grant from US. Department of Energy’s WindExchange program</a:t>
            </a:r>
            <a:endParaRPr lang="en-US" altLang="ja-JP" sz="3000">
              <a:solidFill>
                <a:schemeClr val="bg2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800">
              <a:solidFill>
                <a:schemeClr val="bg2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900">
              <a:solidFill>
                <a:schemeClr val="bg2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900">
              <a:solidFill>
                <a:schemeClr val="bg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6206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7088"/>
            <a:ext cx="7467600" cy="794657"/>
          </a:xfrm>
        </p:spPr>
        <p:txBody>
          <a:bodyPr/>
          <a:lstStyle/>
          <a:p>
            <a:r>
              <a:rPr lang="en-US" dirty="0" smtClean="0"/>
              <a:t>Understanding W/D Microgrid Issues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00393" y="743712"/>
            <a:ext cx="8033657" cy="5392147"/>
          </a:xfrm>
        </p:spPr>
        <p:txBody>
          <a:bodyPr/>
          <a:lstStyle/>
          <a:p>
            <a:pPr marL="0" lvl="0" indent="0">
              <a:buNone/>
            </a:pPr>
            <a:endParaRPr lang="en-US" sz="2000" dirty="0" smtClean="0"/>
          </a:p>
          <a:p>
            <a:pPr lvl="0"/>
            <a:r>
              <a:rPr lang="es-ES" sz="2400" dirty="0" err="1" smtClean="0"/>
              <a:t>Diesel</a:t>
            </a:r>
            <a:r>
              <a:rPr lang="es-ES" sz="2400" dirty="0"/>
              <a:t> </a:t>
            </a:r>
            <a:r>
              <a:rPr lang="es-ES" sz="2400" dirty="0" smtClean="0"/>
              <a:t>Load </a:t>
            </a:r>
            <a:r>
              <a:rPr lang="es-ES" sz="2400" dirty="0" err="1" smtClean="0"/>
              <a:t>Profile</a:t>
            </a:r>
            <a:endParaRPr lang="es-ES" sz="2400" dirty="0" smtClean="0"/>
          </a:p>
          <a:p>
            <a:pPr lvl="0"/>
            <a:r>
              <a:rPr lang="es-ES" sz="2400" dirty="0" err="1" smtClean="0"/>
              <a:t>Wind</a:t>
            </a:r>
            <a:r>
              <a:rPr lang="es-ES" sz="2400" dirty="0" smtClean="0"/>
              <a:t> </a:t>
            </a:r>
            <a:r>
              <a:rPr lang="es-ES" sz="2400" dirty="0" err="1" smtClean="0"/>
              <a:t>Contribution</a:t>
            </a:r>
            <a:endParaRPr lang="es-ES" sz="2400" dirty="0"/>
          </a:p>
          <a:p>
            <a:pPr lvl="1">
              <a:spcBef>
                <a:spcPts val="0"/>
              </a:spcBef>
            </a:pPr>
            <a:r>
              <a:rPr lang="en-US" sz="2000" dirty="0" smtClean="0"/>
              <a:t>Low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Medium</a:t>
            </a:r>
            <a:endParaRPr lang="en-US" sz="2000" dirty="0"/>
          </a:p>
          <a:p>
            <a:pPr lvl="1">
              <a:spcAft>
                <a:spcPts val="576"/>
              </a:spcAft>
            </a:pPr>
            <a:r>
              <a:rPr lang="en-US" sz="2000" dirty="0" smtClean="0"/>
              <a:t>High</a:t>
            </a:r>
            <a:endParaRPr lang="en-US" sz="2000" dirty="0"/>
          </a:p>
          <a:p>
            <a:pPr lvl="0"/>
            <a:r>
              <a:rPr lang="es-ES" sz="2400" dirty="0" err="1"/>
              <a:t>Integration</a:t>
            </a:r>
            <a:r>
              <a:rPr lang="es-ES" sz="2400" dirty="0"/>
              <a:t> </a:t>
            </a:r>
            <a:endParaRPr lang="es-ES" sz="2400" dirty="0" smtClean="0"/>
          </a:p>
          <a:p>
            <a:pPr marL="0" lvl="0" indent="0">
              <a:buNone/>
            </a:pPr>
            <a:r>
              <a:rPr lang="es-ES" sz="2400" dirty="0" err="1" smtClean="0"/>
              <a:t>Considerations</a:t>
            </a:r>
            <a:endParaRPr lang="es-ES" sz="2400" dirty="0" smtClean="0"/>
          </a:p>
          <a:p>
            <a:pPr lvl="1">
              <a:spcBef>
                <a:spcPts val="0"/>
              </a:spcBef>
            </a:pPr>
            <a:r>
              <a:rPr lang="en-US" sz="2000" dirty="0"/>
              <a:t>Load </a:t>
            </a:r>
            <a:r>
              <a:rPr lang="en-US" sz="2000" dirty="0" smtClean="0"/>
              <a:t>Characterization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Frequency &amp; Voltage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000" dirty="0" smtClean="0"/>
              <a:t> Ride-Through Req.</a:t>
            </a:r>
            <a:endParaRPr lang="en-US" sz="2000" dirty="0"/>
          </a:p>
          <a:p>
            <a:pPr lvl="1">
              <a:spcBef>
                <a:spcPts val="0"/>
              </a:spcBef>
            </a:pPr>
            <a:r>
              <a:rPr lang="en-US" sz="2000" dirty="0"/>
              <a:t>Diesel Controls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Excess Energy Usage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Economics </a:t>
            </a:r>
            <a:endParaRPr lang="en-US" sz="2000" dirty="0"/>
          </a:p>
        </p:txBody>
      </p:sp>
      <p:pic>
        <p:nvPicPr>
          <p:cNvPr id="4" name="Picture 6" descr="P116089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6" b="8466"/>
          <a:stretch/>
        </p:blipFill>
        <p:spPr bwMode="auto">
          <a:xfrm>
            <a:off x="3568121" y="3055658"/>
            <a:ext cx="5423480" cy="306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2200" t="62496" r="54067" b="15923"/>
          <a:stretch/>
        </p:blipFill>
        <p:spPr>
          <a:xfrm>
            <a:off x="4169664" y="698871"/>
            <a:ext cx="4821937" cy="235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75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Issue: Characterize the Load 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idx="1"/>
          </p:nvPr>
        </p:nvSpPr>
        <p:spPr>
          <a:xfrm>
            <a:off x="609600" y="1003161"/>
            <a:ext cx="8338457" cy="5187663"/>
          </a:xfrm>
        </p:spPr>
        <p:txBody>
          <a:bodyPr/>
          <a:lstStyle/>
          <a:p>
            <a:r>
              <a:rPr lang="en-US" sz="2400" dirty="0" smtClean="0"/>
              <a:t>Probably Most Important Single Issue</a:t>
            </a:r>
          </a:p>
          <a:p>
            <a:r>
              <a:rPr lang="en-US" sz="2400" dirty="0" smtClean="0"/>
              <a:t>Power Plant Sized for Maximum Load + Growth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Running at low load is less efficient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Smaller genset lowers low-load threshold </a:t>
            </a:r>
          </a:p>
          <a:p>
            <a:r>
              <a:rPr lang="en-US" sz="2400" dirty="0" smtClean="0"/>
              <a:t>Average Only Goes So Far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Not so concerned with highs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Need to understand lows &amp; duration</a:t>
            </a:r>
          </a:p>
          <a:p>
            <a:r>
              <a:rPr lang="en-US" sz="2400" dirty="0" smtClean="0"/>
              <a:t>Use Simulator </a:t>
            </a:r>
            <a:r>
              <a:rPr lang="en-US" sz="1200" dirty="0" smtClean="0"/>
              <a:t>(HOMER, </a:t>
            </a:r>
            <a:r>
              <a:rPr lang="en-US" sz="1200" dirty="0" err="1" smtClean="0"/>
              <a:t>RETscreen</a:t>
            </a:r>
            <a:r>
              <a:rPr lang="en-US" sz="1200" dirty="0" smtClean="0"/>
              <a:t>, etc.) </a:t>
            </a:r>
            <a:r>
              <a:rPr lang="en-US" sz="2400" dirty="0" smtClean="0"/>
              <a:t>to Estimate Required Energy Flow/Storage requirements</a:t>
            </a:r>
          </a:p>
          <a:p>
            <a:r>
              <a:rPr lang="en-US" sz="2400" dirty="0" smtClean="0"/>
              <a:t>Find/Use </a:t>
            </a:r>
            <a:r>
              <a:rPr lang="en-US" sz="2400" dirty="0" err="1" smtClean="0"/>
              <a:t>Dispatchable</a:t>
            </a:r>
            <a:r>
              <a:rPr lang="en-US" sz="2400" dirty="0" smtClean="0"/>
              <a:t> Loads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Irrigation or water tank pumping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Distributed heating/Cooling elements or Central Electric Boilers 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Water treatment / filtering / RO / Ice, etc… 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Heating fuel generally not as valuable as generating fuel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Electric Vehicle / Transportation re-charging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57297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06192" y="195294"/>
            <a:ext cx="8437807" cy="673768"/>
          </a:xfrm>
        </p:spPr>
        <p:txBody>
          <a:bodyPr/>
          <a:lstStyle/>
          <a:p>
            <a:r>
              <a:rPr lang="en-US" dirty="0" smtClean="0"/>
              <a:t>Typical Hybrid W/D Microgrid System 1-Line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990600"/>
            <a:ext cx="8788400" cy="5232400"/>
          </a:xfrm>
        </p:spPr>
      </p:pic>
    </p:spTree>
    <p:extLst>
      <p:ext uri="{BB962C8B-B14F-4D97-AF65-F5344CB8AC3E}">
        <p14:creationId xmlns:p14="http://schemas.microsoft.com/office/powerpoint/2010/main" val="59388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 W/D Penetration Classes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3355" t="34530" r="12595" b="17286"/>
          <a:stretch/>
        </p:blipFill>
        <p:spPr>
          <a:xfrm>
            <a:off x="289366" y="1058992"/>
            <a:ext cx="8573525" cy="508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6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Village Load Demand: One Day</a:t>
            </a:r>
            <a:endParaRPr lang="en-US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8457194"/>
              </p:ext>
            </p:extLst>
          </p:nvPr>
        </p:nvGraphicFramePr>
        <p:xfrm>
          <a:off x="4669971" y="4223657"/>
          <a:ext cx="4291791" cy="1845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3905847"/>
              </p:ext>
            </p:extLst>
          </p:nvPr>
        </p:nvGraphicFramePr>
        <p:xfrm>
          <a:off x="2525485" y="2394856"/>
          <a:ext cx="4271329" cy="1883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2083934"/>
              </p:ext>
            </p:extLst>
          </p:nvPr>
        </p:nvGraphicFramePr>
        <p:xfrm>
          <a:off x="181678" y="870856"/>
          <a:ext cx="3911350" cy="1643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49637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Smaller Village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9711692"/>
              </p:ext>
            </p:extLst>
          </p:nvPr>
        </p:nvGraphicFramePr>
        <p:xfrm>
          <a:off x="990602" y="870857"/>
          <a:ext cx="7119256" cy="5486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0" name="Group 29"/>
          <p:cNvGrpSpPr/>
          <p:nvPr/>
        </p:nvGrpSpPr>
        <p:grpSpPr>
          <a:xfrm>
            <a:off x="-20548" y="4362725"/>
            <a:ext cx="7434943" cy="1913223"/>
            <a:chOff x="-20548" y="4362725"/>
            <a:chExt cx="7434943" cy="1913223"/>
          </a:xfrm>
        </p:grpSpPr>
        <p:sp>
          <p:nvSpPr>
            <p:cNvPr id="3" name="TextBox 2"/>
            <p:cNvSpPr txBox="1"/>
            <p:nvPr/>
          </p:nvSpPr>
          <p:spPr>
            <a:xfrm>
              <a:off x="-20548" y="5875838"/>
              <a:ext cx="2705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charset="0"/>
                </a:rPr>
                <a:t>Excess Wind Energy</a:t>
              </a:r>
              <a:endParaRPr lang="en-US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</a:endParaRPr>
            </a:p>
          </p:txBody>
        </p:sp>
        <p:cxnSp>
          <p:nvCxnSpPr>
            <p:cNvPr id="6" name="Straight Arrow Connector 5"/>
            <p:cNvCxnSpPr>
              <a:stCxn id="3" idx="0"/>
            </p:cNvCxnSpPr>
            <p:nvPr/>
          </p:nvCxnSpPr>
          <p:spPr bwMode="auto">
            <a:xfrm flipV="1">
              <a:off x="1332227" y="4362725"/>
              <a:ext cx="1956482" cy="151311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" name="Straight Arrow Connector 6"/>
            <p:cNvCxnSpPr>
              <a:stCxn id="3" idx="0"/>
            </p:cNvCxnSpPr>
            <p:nvPr/>
          </p:nvCxnSpPr>
          <p:spPr bwMode="auto">
            <a:xfrm flipV="1">
              <a:off x="1332227" y="4438925"/>
              <a:ext cx="2950393" cy="143691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" name="Straight Arrow Connector 9"/>
            <p:cNvCxnSpPr>
              <a:stCxn id="3" idx="0"/>
            </p:cNvCxnSpPr>
            <p:nvPr/>
          </p:nvCxnSpPr>
          <p:spPr bwMode="auto">
            <a:xfrm flipV="1">
              <a:off x="1332227" y="4438925"/>
              <a:ext cx="2544311" cy="143691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" name="Straight Arrow Connector 12"/>
            <p:cNvCxnSpPr>
              <a:stCxn id="3" idx="3"/>
            </p:cNvCxnSpPr>
            <p:nvPr/>
          </p:nvCxnSpPr>
          <p:spPr bwMode="auto">
            <a:xfrm flipV="1">
              <a:off x="2685001" y="4438925"/>
              <a:ext cx="3314251" cy="163696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Straight Arrow Connector 15"/>
            <p:cNvCxnSpPr>
              <a:stCxn id="3" idx="3"/>
            </p:cNvCxnSpPr>
            <p:nvPr/>
          </p:nvCxnSpPr>
          <p:spPr bwMode="auto">
            <a:xfrm flipV="1">
              <a:off x="2685001" y="4613096"/>
              <a:ext cx="3553737" cy="146279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" name="Straight Arrow Connector 18"/>
            <p:cNvCxnSpPr>
              <a:stCxn id="3" idx="3"/>
            </p:cNvCxnSpPr>
            <p:nvPr/>
          </p:nvCxnSpPr>
          <p:spPr bwMode="auto">
            <a:xfrm flipV="1">
              <a:off x="2685001" y="5257409"/>
              <a:ext cx="4729394" cy="81848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" name="Straight Arrow Connector 27"/>
            <p:cNvCxnSpPr>
              <a:stCxn id="3" idx="3"/>
            </p:cNvCxnSpPr>
            <p:nvPr/>
          </p:nvCxnSpPr>
          <p:spPr bwMode="auto">
            <a:xfrm flipV="1">
              <a:off x="2685001" y="4438925"/>
              <a:ext cx="3009451" cy="163696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32244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Notice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idx="1"/>
          </p:nvPr>
        </p:nvSpPr>
        <p:spPr>
          <a:xfrm>
            <a:off x="432669" y="975580"/>
            <a:ext cx="8294641" cy="5004934"/>
          </a:xfrm>
        </p:spPr>
        <p:txBody>
          <a:bodyPr/>
          <a:lstStyle/>
          <a:p>
            <a:r>
              <a:rPr lang="en-US" sz="2400" dirty="0" smtClean="0"/>
              <a:t>Wind &amp; Load Follow Different Patterns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Wind Energy follows the wind speed</a:t>
            </a:r>
          </a:p>
          <a:p>
            <a:pPr lvl="1"/>
            <a:r>
              <a:rPr lang="en-US" sz="2000" dirty="0" smtClean="0"/>
              <a:t>Generators follow the </a:t>
            </a:r>
            <a:r>
              <a:rPr lang="en-US" dirty="0"/>
              <a:t>DIFFERENCE </a:t>
            </a:r>
            <a:r>
              <a:rPr lang="en-US" dirty="0" smtClean="0"/>
              <a:t>between load</a:t>
            </a:r>
            <a:r>
              <a:rPr lang="en-US" dirty="0"/>
              <a:t> </a:t>
            </a:r>
            <a:r>
              <a:rPr lang="en-US" dirty="0" smtClean="0"/>
              <a:t>&amp; wind power</a:t>
            </a:r>
            <a:endParaRPr lang="en-US" sz="2000" dirty="0" smtClean="0"/>
          </a:p>
          <a:p>
            <a:r>
              <a:rPr lang="en-US" sz="2400" dirty="0" smtClean="0"/>
              <a:t>Too-low </a:t>
            </a:r>
            <a:r>
              <a:rPr lang="en-US" sz="2400" i="1" dirty="0" smtClean="0"/>
              <a:t>Load</a:t>
            </a:r>
            <a:r>
              <a:rPr lang="en-US" sz="2400" dirty="0" smtClean="0"/>
              <a:t> or Too-high </a:t>
            </a:r>
            <a:r>
              <a:rPr lang="en-US" sz="2400" i="1" dirty="0" smtClean="0"/>
              <a:t>Wind</a:t>
            </a:r>
            <a:r>
              <a:rPr lang="en-US" sz="2400" dirty="0" smtClean="0"/>
              <a:t> Can Cause </a:t>
            </a:r>
            <a:br>
              <a:rPr lang="en-US" sz="2400" dirty="0" smtClean="0"/>
            </a:br>
            <a:r>
              <a:rPr lang="en-US" sz="2400" dirty="0" smtClean="0"/>
              <a:t>Excess Electrical Capacity &amp; System Stability Issues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What to do?</a:t>
            </a:r>
          </a:p>
          <a:p>
            <a:pPr lvl="2">
              <a:spcBef>
                <a:spcPts val="0"/>
              </a:spcBef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Turn off wind turbines</a:t>
            </a:r>
          </a:p>
          <a:p>
            <a:pPr lvl="2">
              <a:spcBef>
                <a:spcPts val="0"/>
              </a:spcBef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Divert energy to secondary load</a:t>
            </a:r>
          </a:p>
          <a:p>
            <a:pPr lvl="2">
              <a:spcBef>
                <a:spcPts val="0"/>
              </a:spcBef>
            </a:pPr>
            <a:r>
              <a:rPr lang="en-US" sz="1800" dirty="0" smtClean="0"/>
              <a:t>Reduce wind turbine output </a:t>
            </a:r>
            <a:endParaRPr lang="en-US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400" dirty="0" smtClean="0"/>
              <a:t>Nature of Load is Crucial 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Understand minimum demand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dirty="0" smtClean="0"/>
              <a:t>and period</a:t>
            </a:r>
            <a:endParaRPr lang="en-US" sz="20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60"/>
          <a:stretch/>
        </p:blipFill>
        <p:spPr>
          <a:xfrm>
            <a:off x="4597504" y="2788119"/>
            <a:ext cx="4394113" cy="334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6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Low-contribution Systems</a:t>
            </a:r>
          </a:p>
        </p:txBody>
      </p:sp>
      <p:sp>
        <p:nvSpPr>
          <p:cNvPr id="22533" name="Rectangle 4"/>
          <p:cNvSpPr>
            <a:spLocks noGrp="1" noChangeArrowheads="1"/>
          </p:cNvSpPr>
          <p:nvPr>
            <p:ph idx="1"/>
          </p:nvPr>
        </p:nvSpPr>
        <p:spPr>
          <a:xfrm>
            <a:off x="805542" y="1295400"/>
            <a:ext cx="7347857" cy="4754563"/>
          </a:xfrm>
        </p:spPr>
        <p:txBody>
          <a:bodyPr/>
          <a:lstStyle/>
          <a:p>
            <a:r>
              <a:rPr lang="en-US" sz="2400" dirty="0" smtClean="0"/>
              <a:t>Maximum Wind &lt; ~60% Minimum Load</a:t>
            </a:r>
          </a:p>
          <a:p>
            <a:r>
              <a:rPr lang="en-US" sz="2400" dirty="0" smtClean="0"/>
              <a:t>Diesel Gens Always Run</a:t>
            </a:r>
          </a:p>
          <a:p>
            <a:r>
              <a:rPr lang="en-US" sz="2400" dirty="0" smtClean="0"/>
              <a:t>Estimate AEP From Power Curve and Wind Speed</a:t>
            </a:r>
          </a:p>
          <a:p>
            <a:r>
              <a:rPr lang="en-US" sz="2400" dirty="0" smtClean="0"/>
              <a:t>No Special </a:t>
            </a:r>
          </a:p>
          <a:p>
            <a:pPr marL="0" indent="0">
              <a:buNone/>
            </a:pPr>
            <a:r>
              <a:rPr lang="en-US" sz="2400" dirty="0" smtClean="0"/>
              <a:t>Equipment or Controls</a:t>
            </a:r>
          </a:p>
          <a:p>
            <a:r>
              <a:rPr lang="en-US" sz="2400" dirty="0" smtClean="0"/>
              <a:t>Grid-connected Is </a:t>
            </a:r>
          </a:p>
          <a:p>
            <a:pPr marL="0" indent="0">
              <a:buNone/>
            </a:pPr>
            <a:r>
              <a:rPr lang="en-US" sz="2400" dirty="0" smtClean="0"/>
              <a:t>Low-contribution</a:t>
            </a:r>
          </a:p>
          <a:p>
            <a:endParaRPr lang="en-US" sz="2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78" b="14035"/>
          <a:stretch/>
        </p:blipFill>
        <p:spPr>
          <a:xfrm>
            <a:off x="4256574" y="2743203"/>
            <a:ext cx="4745935" cy="311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5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96" b="15871"/>
          <a:stretch/>
        </p:blipFill>
        <p:spPr>
          <a:xfrm>
            <a:off x="3820885" y="2985814"/>
            <a:ext cx="5170731" cy="3142850"/>
          </a:xfrm>
          <a:prstGeom prst="rect">
            <a:avLst/>
          </a:prstGeom>
        </p:spPr>
      </p:pic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Medium-contribution Systems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359228" y="1099452"/>
            <a:ext cx="7347857" cy="47545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Maximum Wind &lt; ~90% Minimum Load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Diesel Gens Always Run</a:t>
            </a:r>
          </a:p>
          <a:p>
            <a:pPr lvl="1">
              <a:lnSpc>
                <a:spcPct val="90000"/>
              </a:lnSpc>
              <a:spcAft>
                <a:spcPts val="0"/>
              </a:spcAft>
            </a:pPr>
            <a:r>
              <a:rPr lang="en-US" sz="2000" dirty="0" smtClean="0"/>
              <a:t>Sometimes slightly lower </a:t>
            </a:r>
            <a:r>
              <a:rPr lang="en-US" dirty="0"/>
              <a:t>than </a:t>
            </a:r>
            <a:r>
              <a:rPr lang="en-US" dirty="0" smtClean="0"/>
              <a:t>recommended… </a:t>
            </a:r>
            <a:r>
              <a:rPr lang="en-US" sz="2000" dirty="0" smtClean="0"/>
              <a:t>to ~10% of capacity 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576"/>
              </a:spcAft>
            </a:pPr>
            <a:r>
              <a:rPr lang="en-US" dirty="0" smtClean="0"/>
              <a:t>Low-load operation can cause genset troubles</a:t>
            </a: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Power Quality Issues at Low Load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Secondary Load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sz="2000" dirty="0" smtClean="0"/>
              <a:t>Fast-switching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Resistive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Separate controller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97421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High-contribution Systems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idx="1"/>
          </p:nvPr>
        </p:nvSpPr>
        <p:spPr>
          <a:xfrm>
            <a:off x="620480" y="936170"/>
            <a:ext cx="7326085" cy="4754563"/>
          </a:xfrm>
        </p:spPr>
        <p:txBody>
          <a:bodyPr/>
          <a:lstStyle/>
          <a:p>
            <a:r>
              <a:rPr lang="en-US" sz="2400" dirty="0" smtClean="0"/>
              <a:t>Maximum Wind &gt; ~90% Minimum Load</a:t>
            </a:r>
          </a:p>
          <a:p>
            <a:r>
              <a:rPr lang="en-US" sz="2400" dirty="0" smtClean="0"/>
              <a:t>Diesel Gens May Not Run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May turn off for short times</a:t>
            </a:r>
          </a:p>
          <a:p>
            <a:r>
              <a:rPr lang="en-US" sz="2400" dirty="0" smtClean="0"/>
              <a:t>Secondary Loads Are usually REQUIRED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Need a valued use like heat</a:t>
            </a:r>
          </a:p>
          <a:p>
            <a:r>
              <a:rPr lang="en-US" sz="2400" dirty="0" smtClean="0"/>
              <a:t>Generally Requires Electricity Storage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Batteries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Flywheels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PCS/BES </a:t>
            </a:r>
            <a:endParaRPr lang="en-US" sz="2000" dirty="0" smtClean="0"/>
          </a:p>
          <a:p>
            <a:r>
              <a:rPr lang="en-US" sz="2400" dirty="0" smtClean="0"/>
              <a:t>Estimate Electricity Storage </a:t>
            </a:r>
          </a:p>
          <a:p>
            <a:pPr marL="0" indent="0">
              <a:buNone/>
            </a:pPr>
            <a:r>
              <a:rPr lang="en-US" sz="2400" dirty="0" smtClean="0"/>
              <a:t>Needs From Simulation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HOMER (NREL)</a:t>
            </a:r>
          </a:p>
          <a:p>
            <a:r>
              <a:rPr lang="en-US" sz="2400" dirty="0" smtClean="0"/>
              <a:t>Controls Can Be Challenging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36"/>
          <a:stretch/>
        </p:blipFill>
        <p:spPr>
          <a:xfrm>
            <a:off x="5399314" y="3344245"/>
            <a:ext cx="3581413" cy="27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32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Content Placeholder 5" descr="world_map1_REVISED_REGIONALWIND WORKINGGROUP cop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2290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Geography</a:t>
            </a:r>
            <a:br>
              <a:rPr lang="en-US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sz="2800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10 time zones • Range of climates</a:t>
            </a:r>
          </a:p>
        </p:txBody>
      </p:sp>
    </p:spTree>
    <p:extLst>
      <p:ext uri="{BB962C8B-B14F-4D97-AF65-F5344CB8AC3E}">
        <p14:creationId xmlns:p14="http://schemas.microsoft.com/office/powerpoint/2010/main" val="13736983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193" y="195294"/>
            <a:ext cx="8287336" cy="673768"/>
          </a:xfrm>
        </p:spPr>
        <p:txBody>
          <a:bodyPr/>
          <a:lstStyle/>
          <a:p>
            <a:r>
              <a:rPr lang="en-US" dirty="0" smtClean="0"/>
              <a:t>New and Improved W/D Penetration Classes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126" t="24818" r="6045" b="6081"/>
          <a:stretch/>
        </p:blipFill>
        <p:spPr>
          <a:xfrm>
            <a:off x="555584" y="993636"/>
            <a:ext cx="8321231" cy="523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22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/ 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218" y="1134314"/>
            <a:ext cx="8669437" cy="5164885"/>
          </a:xfrm>
        </p:spPr>
        <p:txBody>
          <a:bodyPr/>
          <a:lstStyle/>
          <a:p>
            <a:r>
              <a:rPr lang="en-US" dirty="0" smtClean="0"/>
              <a:t>Many options to consider, all sites are different!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</a:t>
            </a:r>
            <a:r>
              <a:rPr lang="en-US" dirty="0" smtClean="0">
                <a:solidFill>
                  <a:srgbClr val="FF0000"/>
                </a:solidFill>
              </a:rPr>
              <a:t>Low</a:t>
            </a:r>
            <a:r>
              <a:rPr lang="en-US" dirty="0" smtClean="0"/>
              <a:t> Penetration – Fairly </a:t>
            </a:r>
            <a:r>
              <a:rPr lang="en-US" dirty="0" smtClean="0">
                <a:solidFill>
                  <a:srgbClr val="FF0000"/>
                </a:solidFill>
              </a:rPr>
              <a:t>easy</a:t>
            </a:r>
            <a:r>
              <a:rPr lang="en-US" dirty="0" smtClean="0"/>
              <a:t> with minimal fuel savings.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</a:t>
            </a:r>
            <a:r>
              <a:rPr lang="en-US" dirty="0" smtClean="0">
                <a:solidFill>
                  <a:srgbClr val="FF0000"/>
                </a:solidFill>
              </a:rPr>
              <a:t>MP</a:t>
            </a:r>
            <a:r>
              <a:rPr lang="en-US" dirty="0" smtClean="0"/>
              <a:t> – </a:t>
            </a:r>
            <a:r>
              <a:rPr lang="en-US" dirty="0" smtClean="0">
                <a:solidFill>
                  <a:srgbClr val="FF3300"/>
                </a:solidFill>
              </a:rPr>
              <a:t>More complex</a:t>
            </a:r>
            <a:r>
              <a:rPr lang="en-US" dirty="0" smtClean="0"/>
              <a:t>, likely will require </a:t>
            </a:r>
            <a:r>
              <a:rPr lang="en-US" dirty="0" smtClean="0">
                <a:solidFill>
                  <a:srgbClr val="FF0000"/>
                </a:solidFill>
              </a:rPr>
              <a:t>SLC/DL</a:t>
            </a:r>
            <a:r>
              <a:rPr lang="en-US" dirty="0" smtClean="0"/>
              <a:t> of some type.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</a:t>
            </a:r>
            <a:r>
              <a:rPr lang="en-US" dirty="0" smtClean="0">
                <a:solidFill>
                  <a:srgbClr val="FF0000"/>
                </a:solidFill>
              </a:rPr>
              <a:t>HP</a:t>
            </a:r>
            <a:r>
              <a:rPr lang="en-US" dirty="0" smtClean="0"/>
              <a:t> - </a:t>
            </a:r>
            <a:r>
              <a:rPr lang="en-US" dirty="0" smtClean="0">
                <a:solidFill>
                  <a:srgbClr val="FF0000"/>
                </a:solidFill>
              </a:rPr>
              <a:t>Very </a:t>
            </a:r>
            <a:r>
              <a:rPr lang="en-US" dirty="0" smtClean="0">
                <a:solidFill>
                  <a:srgbClr val="002F5F"/>
                </a:solidFill>
              </a:rPr>
              <a:t>complex</a:t>
            </a:r>
            <a:r>
              <a:rPr lang="en-US" dirty="0" smtClean="0"/>
              <a:t>, more costly, but can meet ROI/fuel 	saving goals with quality equipment and solid </a:t>
            </a:r>
            <a:r>
              <a:rPr lang="en-US" dirty="0" smtClean="0">
                <a:solidFill>
                  <a:srgbClr val="FF0000"/>
                </a:solidFill>
              </a:rPr>
              <a:t>detailed</a:t>
            </a:r>
            <a:r>
              <a:rPr lang="en-US" dirty="0" smtClean="0"/>
              <a:t> design.     </a:t>
            </a:r>
          </a:p>
          <a:p>
            <a:r>
              <a:rPr lang="en-US" dirty="0" smtClean="0"/>
              <a:t>Tons of COTS equipment is available, but requires </a:t>
            </a:r>
            <a:r>
              <a:rPr lang="en-US" dirty="0" smtClean="0">
                <a:solidFill>
                  <a:srgbClr val="FF0000"/>
                </a:solidFill>
              </a:rPr>
              <a:t>skill &amp; experience to </a:t>
            </a:r>
            <a:r>
              <a:rPr lang="en-US" dirty="0" smtClean="0"/>
              <a:t>create a </a:t>
            </a:r>
            <a:r>
              <a:rPr lang="en-US" dirty="0" smtClean="0">
                <a:solidFill>
                  <a:srgbClr val="FF0000"/>
                </a:solidFill>
              </a:rPr>
              <a:t>reliable fuel savings </a:t>
            </a:r>
            <a:r>
              <a:rPr lang="en-US" dirty="0" smtClean="0"/>
              <a:t>solution.</a:t>
            </a:r>
          </a:p>
          <a:p>
            <a:r>
              <a:rPr lang="en-US" dirty="0" smtClean="0"/>
              <a:t>To achieve </a:t>
            </a:r>
            <a:r>
              <a:rPr lang="en-US" dirty="0" smtClean="0">
                <a:solidFill>
                  <a:srgbClr val="FF0000"/>
                </a:solidFill>
              </a:rPr>
              <a:t>good power quality </a:t>
            </a:r>
            <a:r>
              <a:rPr lang="en-US" dirty="0" smtClean="0"/>
              <a:t>and system performance will require </a:t>
            </a:r>
            <a:r>
              <a:rPr lang="en-US" dirty="0" smtClean="0">
                <a:solidFill>
                  <a:srgbClr val="FF0000"/>
                </a:solidFill>
              </a:rPr>
              <a:t>constant O &amp; M </a:t>
            </a:r>
            <a:r>
              <a:rPr lang="en-US" dirty="0" smtClean="0"/>
              <a:t>just like any advanced machine/system.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One-offs</a:t>
            </a:r>
            <a:r>
              <a:rPr lang="en-US" dirty="0" smtClean="0"/>
              <a:t> are a </a:t>
            </a:r>
            <a:r>
              <a:rPr lang="en-US" dirty="0" smtClean="0">
                <a:solidFill>
                  <a:srgbClr val="FF0000"/>
                </a:solidFill>
              </a:rPr>
              <a:t>nightmare</a:t>
            </a:r>
            <a:r>
              <a:rPr lang="en-US" dirty="0" smtClean="0"/>
              <a:t>, repeat, (what works), repeat……is key! </a:t>
            </a:r>
          </a:p>
          <a:p>
            <a:r>
              <a:rPr lang="en-US" dirty="0" smtClean="0"/>
              <a:t> Wind </a:t>
            </a:r>
            <a:r>
              <a:rPr lang="en-US" dirty="0" smtClean="0">
                <a:solidFill>
                  <a:srgbClr val="FF0000"/>
                </a:solidFill>
              </a:rPr>
              <a:t>Turbines</a:t>
            </a:r>
            <a:r>
              <a:rPr lang="en-US" dirty="0" smtClean="0"/>
              <a:t> are like any power plant, choose </a:t>
            </a:r>
            <a:r>
              <a:rPr lang="en-US" dirty="0" smtClean="0">
                <a:solidFill>
                  <a:srgbClr val="FF0000"/>
                </a:solidFill>
              </a:rPr>
              <a:t>quality reputable experienced</a:t>
            </a:r>
            <a:r>
              <a:rPr lang="en-US" dirty="0" smtClean="0"/>
              <a:t> manufactures who </a:t>
            </a:r>
            <a:r>
              <a:rPr lang="en-US" dirty="0" smtClean="0">
                <a:solidFill>
                  <a:srgbClr val="FF0000"/>
                </a:solidFill>
              </a:rPr>
              <a:t>support</a:t>
            </a:r>
            <a:r>
              <a:rPr lang="en-US" dirty="0" smtClean="0"/>
              <a:t> their product.</a:t>
            </a:r>
          </a:p>
          <a:p>
            <a:r>
              <a:rPr lang="en-US" dirty="0" smtClean="0"/>
              <a:t>Leverage the </a:t>
            </a:r>
            <a:r>
              <a:rPr lang="en-US" dirty="0" smtClean="0">
                <a:solidFill>
                  <a:srgbClr val="FF0000"/>
                </a:solidFill>
              </a:rPr>
              <a:t>organizations</a:t>
            </a:r>
            <a:r>
              <a:rPr lang="en-US" dirty="0" smtClean="0"/>
              <a:t> whom have </a:t>
            </a:r>
            <a:r>
              <a:rPr lang="en-US" dirty="0" smtClean="0">
                <a:solidFill>
                  <a:srgbClr val="FF0000"/>
                </a:solidFill>
              </a:rPr>
              <a:t>proven experience</a:t>
            </a:r>
            <a:r>
              <a:rPr lang="en-US" dirty="0" smtClean="0"/>
              <a:t>, this is not rocket science, </a:t>
            </a:r>
            <a:r>
              <a:rPr lang="en-US" dirty="0" smtClean="0">
                <a:solidFill>
                  <a:srgbClr val="FF0000"/>
                </a:solidFill>
              </a:rPr>
              <a:t>don’t</a:t>
            </a:r>
            <a:r>
              <a:rPr lang="en-US" dirty="0" smtClean="0"/>
              <a:t> try to reinvent the “wheel”.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27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Terms /Glossary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936583"/>
            <a:ext cx="8134109" cy="5394767"/>
          </a:xfrm>
        </p:spPr>
        <p:txBody>
          <a:bodyPr/>
          <a:lstStyle/>
          <a:p>
            <a:r>
              <a:rPr lang="en-US" dirty="0" smtClean="0"/>
              <a:t>Min. Engine Load, Wet Stacking</a:t>
            </a:r>
          </a:p>
          <a:p>
            <a:r>
              <a:rPr lang="en-US" dirty="0" smtClean="0"/>
              <a:t>Energy Storage (Chemical, Mechanical, </a:t>
            </a:r>
            <a:r>
              <a:rPr lang="en-US" dirty="0" err="1"/>
              <a:t>P</a:t>
            </a:r>
            <a:r>
              <a:rPr lang="en-US" dirty="0" err="1" smtClean="0"/>
              <a:t>otiental</a:t>
            </a:r>
            <a:r>
              <a:rPr lang="en-US" dirty="0" smtClean="0"/>
              <a:t>)</a:t>
            </a:r>
          </a:p>
          <a:p>
            <a:r>
              <a:rPr lang="en-US" dirty="0" smtClean="0"/>
              <a:t>Wind Penetration (High, Medium, Low) Inst. &amp; Ave.</a:t>
            </a:r>
          </a:p>
          <a:p>
            <a:r>
              <a:rPr lang="en-US" dirty="0" smtClean="0"/>
              <a:t>WTG Curtailment, Capacity Factor, Power Curve,…</a:t>
            </a:r>
          </a:p>
          <a:p>
            <a:r>
              <a:rPr lang="en-US" dirty="0" smtClean="0"/>
              <a:t>Secondary Load  - Dispatch / Deferrable loads</a:t>
            </a:r>
          </a:p>
          <a:p>
            <a:r>
              <a:rPr lang="en-US" dirty="0" smtClean="0"/>
              <a:t>Thermal loads, Engine cooling loops, Electric Boilers </a:t>
            </a:r>
          </a:p>
          <a:p>
            <a:r>
              <a:rPr lang="en-US" dirty="0" smtClean="0"/>
              <a:t>Stochastic, Fast &amp; Slow Load response</a:t>
            </a:r>
          </a:p>
          <a:p>
            <a:r>
              <a:rPr lang="en-US" dirty="0" smtClean="0"/>
              <a:t>Synchronous Condenser, VAR Compensation, Lead/Lag</a:t>
            </a:r>
          </a:p>
          <a:p>
            <a:r>
              <a:rPr lang="en-US" dirty="0" smtClean="0"/>
              <a:t>SCADA , Remote Monitoring/Access, Controls, Com Network</a:t>
            </a:r>
          </a:p>
          <a:p>
            <a:r>
              <a:rPr lang="en-US" dirty="0" smtClean="0"/>
              <a:t>Diesel Engine Controls (Mechanical or Digital), Synchronization, Phase imbalance, Reactive Power, spinning reserve (seconds), Standby Power (Minutes-to-Hrs.)</a:t>
            </a:r>
          </a:p>
          <a:p>
            <a:r>
              <a:rPr lang="en-US" dirty="0" smtClean="0"/>
              <a:t>Power Quality, Voltage / Frequency / Power Factor</a:t>
            </a:r>
          </a:p>
          <a:p>
            <a:r>
              <a:rPr lang="en-US" dirty="0" smtClean="0"/>
              <a:t>Modeling: Financial, Electrical, Mechanical, operational,…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7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792" y="2151416"/>
            <a:ext cx="7467600" cy="673768"/>
          </a:xfrm>
        </p:spPr>
        <p:txBody>
          <a:bodyPr/>
          <a:lstStyle/>
          <a:p>
            <a:pPr algn="ctr"/>
            <a:r>
              <a:rPr lang="en-US" dirty="0" smtClean="0"/>
              <a:t>Extra Credit (Time Permitting):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Case Studies of some selected NPS Wind Diesel Systems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11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Alaskan Fleet (A &amp; B Units)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idx="1"/>
          </p:nvPr>
        </p:nvSpPr>
        <p:spPr>
          <a:xfrm>
            <a:off x="440190" y="1213920"/>
            <a:ext cx="2162908" cy="4957902"/>
          </a:xfrm>
        </p:spPr>
        <p:txBody>
          <a:bodyPr/>
          <a:lstStyle/>
          <a:p>
            <a:r>
              <a:rPr lang="en-US" sz="1600" dirty="0" smtClean="0"/>
              <a:t>Kotzebue</a:t>
            </a:r>
          </a:p>
          <a:p>
            <a:r>
              <a:rPr lang="en-US" sz="1600" dirty="0" err="1" smtClean="0"/>
              <a:t>Emmonak</a:t>
            </a:r>
            <a:endParaRPr lang="en-US" sz="1600" dirty="0" smtClean="0"/>
          </a:p>
          <a:p>
            <a:r>
              <a:rPr lang="en-US" sz="1600" dirty="0" err="1" smtClean="0"/>
              <a:t>Toksook</a:t>
            </a:r>
            <a:r>
              <a:rPr lang="en-US" sz="1600" dirty="0" smtClean="0"/>
              <a:t> Bay</a:t>
            </a:r>
          </a:p>
          <a:p>
            <a:r>
              <a:rPr lang="en-US" sz="1600" dirty="0" err="1" smtClean="0"/>
              <a:t>Quinhagak</a:t>
            </a:r>
            <a:endParaRPr lang="en-US" sz="1600" dirty="0" smtClean="0"/>
          </a:p>
          <a:p>
            <a:r>
              <a:rPr lang="en-US" sz="1600" dirty="0" err="1" smtClean="0"/>
              <a:t>Kasigluk</a:t>
            </a:r>
            <a:endParaRPr lang="en-US" sz="1600" dirty="0" smtClean="0"/>
          </a:p>
          <a:p>
            <a:r>
              <a:rPr lang="en-US" sz="1600" dirty="0" err="1" smtClean="0"/>
              <a:t>Mekoryuk</a:t>
            </a:r>
            <a:endParaRPr lang="en-US" sz="1600" dirty="0" smtClean="0"/>
          </a:p>
          <a:p>
            <a:r>
              <a:rPr lang="en-US" sz="1600" dirty="0" smtClean="0"/>
              <a:t>Hooper Bay</a:t>
            </a:r>
          </a:p>
          <a:p>
            <a:r>
              <a:rPr lang="en-US" sz="1600" dirty="0" err="1" smtClean="0"/>
              <a:t>Savoonga</a:t>
            </a:r>
            <a:endParaRPr lang="en-US" sz="1600" dirty="0" smtClean="0"/>
          </a:p>
          <a:p>
            <a:r>
              <a:rPr lang="en-US" sz="1600" dirty="0" smtClean="0"/>
              <a:t>Seward*</a:t>
            </a:r>
          </a:p>
          <a:p>
            <a:r>
              <a:rPr lang="en-US" sz="1600" dirty="0" smtClean="0"/>
              <a:t>Chevak</a:t>
            </a:r>
          </a:p>
          <a:p>
            <a:r>
              <a:rPr lang="en-US" sz="1600" dirty="0" smtClean="0"/>
              <a:t>Gambell</a:t>
            </a:r>
          </a:p>
          <a:p>
            <a:r>
              <a:rPr lang="en-US" sz="1600" dirty="0" smtClean="0"/>
              <a:t>Unalakleet</a:t>
            </a:r>
          </a:p>
          <a:p>
            <a:r>
              <a:rPr lang="en-US" sz="1600" dirty="0" smtClean="0"/>
              <a:t>Buckland</a:t>
            </a:r>
          </a:p>
          <a:p>
            <a:r>
              <a:rPr lang="en-US" sz="1600" dirty="0" smtClean="0"/>
              <a:t>Deering</a:t>
            </a:r>
          </a:p>
          <a:p>
            <a:r>
              <a:rPr lang="en-US" sz="1600" dirty="0" smtClean="0"/>
              <a:t>Bethel</a:t>
            </a:r>
          </a:p>
          <a:p>
            <a:r>
              <a:rPr lang="en-US" sz="1600" dirty="0" smtClean="0"/>
              <a:t>Delta Jct.*</a:t>
            </a:r>
          </a:p>
          <a:p>
            <a:endParaRPr lang="en-US" sz="16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30129" r="55490" b="13722"/>
          <a:stretch/>
        </p:blipFill>
        <p:spPr>
          <a:xfrm>
            <a:off x="2245243" y="902509"/>
            <a:ext cx="3322179" cy="23695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5243" y="2536311"/>
            <a:ext cx="2731872" cy="37049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9058" r="13354" b="29663"/>
          <a:stretch/>
        </p:blipFill>
        <p:spPr>
          <a:xfrm>
            <a:off x="5509547" y="195294"/>
            <a:ext cx="3474471" cy="45759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0301" t="4323" r="8568"/>
          <a:stretch/>
        </p:blipFill>
        <p:spPr>
          <a:xfrm>
            <a:off x="4988690" y="4286199"/>
            <a:ext cx="3998457" cy="19550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67422" y="351349"/>
            <a:ext cx="3454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40 NPS 100kW Turbines Flying </a:t>
            </a:r>
          </a:p>
        </p:txBody>
      </p:sp>
      <p:sp>
        <p:nvSpPr>
          <p:cNvPr id="5" name="Rectangle 4"/>
          <p:cNvSpPr/>
          <p:nvPr/>
        </p:nvSpPr>
        <p:spPr>
          <a:xfrm>
            <a:off x="706193" y="6319852"/>
            <a:ext cx="86057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" charset="0"/>
              </a:rPr>
              <a:t>&gt;50,000 </a:t>
            </a:r>
            <a:r>
              <a:rPr lang="en-US" dirty="0" err="1">
                <a:solidFill>
                  <a:prstClr val="white"/>
                </a:solidFill>
                <a:latin typeface="Arial" charset="0"/>
              </a:rPr>
              <a:t>MWh</a:t>
            </a:r>
            <a:r>
              <a:rPr lang="en-US" dirty="0">
                <a:solidFill>
                  <a:prstClr val="white"/>
                </a:solidFill>
                <a:latin typeface="Arial" charset="0"/>
              </a:rPr>
              <a:t> Generated since 1999, some machines operational for &gt;10 Years!</a:t>
            </a:r>
          </a:p>
        </p:txBody>
      </p:sp>
      <p:sp>
        <p:nvSpPr>
          <p:cNvPr id="6" name="Rectangle 5"/>
          <p:cNvSpPr/>
          <p:nvPr/>
        </p:nvSpPr>
        <p:spPr>
          <a:xfrm>
            <a:off x="3266232" y="3593701"/>
            <a:ext cx="17428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&gt; 95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% 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Turbine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Availability 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!! </a:t>
            </a:r>
          </a:p>
        </p:txBody>
      </p:sp>
      <p:sp>
        <p:nvSpPr>
          <p:cNvPr id="7" name="Rectangle 6"/>
          <p:cNvSpPr/>
          <p:nvPr/>
        </p:nvSpPr>
        <p:spPr>
          <a:xfrm>
            <a:off x="2242114" y="948550"/>
            <a:ext cx="23775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Millions of Gallons of </a:t>
            </a:r>
            <a:endParaRPr lang="en-US" dirty="0" smtClean="0">
              <a:solidFill>
                <a:prstClr val="black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Diesel offset!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32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Buckland Electrical 1-Line Schematic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297" t="12492" r="17437" b="24881"/>
          <a:stretch/>
        </p:blipFill>
        <p:spPr>
          <a:xfrm>
            <a:off x="243067" y="195294"/>
            <a:ext cx="8785186" cy="582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1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0890" t="24424" r="30736" b="34393"/>
          <a:stretch/>
        </p:blipFill>
        <p:spPr>
          <a:xfrm>
            <a:off x="365980" y="416687"/>
            <a:ext cx="8606471" cy="54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2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9767" y="146899"/>
            <a:ext cx="7467600" cy="673768"/>
          </a:xfrm>
        </p:spPr>
        <p:txBody>
          <a:bodyPr/>
          <a:lstStyle/>
          <a:p>
            <a:r>
              <a:rPr lang="en-US" dirty="0" smtClean="0"/>
              <a:t>Over Yonder Cay</a:t>
            </a:r>
            <a:endParaRPr lang="en-US" dirty="0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352752" y="1113216"/>
            <a:ext cx="7364585" cy="5744784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dirty="0" smtClean="0"/>
              <a:t>Ultra-high Contribution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90% - 100% renewable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96-98% energy from WTG &amp; PV 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375 kW PV array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3x 100-21 Wind Turbine 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6 MWh VRLA BES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3x 250 kW diesel backup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2x 300 kW PCS - HPC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Hurricane Resistant </a:t>
            </a:r>
            <a:r>
              <a:rPr lang="en-US" sz="1200" dirty="0" smtClean="0"/>
              <a:t>(Irene &amp; Sandy)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Key success factors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Simplicity &amp; dedicated support 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Swift Service response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Microgrid control experience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97% Availability w/6.9 m/s recorded </a:t>
            </a:r>
          </a:p>
          <a:p>
            <a:pPr lvl="1">
              <a:spcBef>
                <a:spcPts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2,189,630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kw-</a:t>
            </a:r>
            <a:r>
              <a:rPr lang="en-US" dirty="0" err="1" smtClean="0">
                <a:solidFill>
                  <a:schemeClr val="tx1"/>
                </a:solidFill>
              </a:rPr>
              <a:t>hrs</a:t>
            </a:r>
            <a:r>
              <a:rPr lang="en-US" dirty="0" smtClean="0">
                <a:solidFill>
                  <a:schemeClr val="tx1"/>
                </a:solidFill>
              </a:rPr>
              <a:t> of wind energy as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tx1"/>
                </a:solidFill>
              </a:rPr>
              <a:t>of 4/2015, ~4 years of operation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lvl="1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28075" y="6069013"/>
            <a:ext cx="381000" cy="2889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16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233" y="3180905"/>
            <a:ext cx="4364493" cy="3497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entagon 5"/>
          <p:cNvSpPr/>
          <p:nvPr/>
        </p:nvSpPr>
        <p:spPr>
          <a:xfrm>
            <a:off x="5316285" y="4186923"/>
            <a:ext cx="1971675" cy="771525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prstClr val="black"/>
                </a:solidFill>
                <a:latin typeface="Arial"/>
              </a:rPr>
              <a:t>Two NPS 100 turbines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prstClr val="black"/>
                </a:solidFill>
                <a:latin typeface="Arial"/>
              </a:rPr>
              <a:t>on Over Yonder Cay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prstClr val="black"/>
                </a:solidFill>
                <a:latin typeface="Arial"/>
              </a:rPr>
              <a:t>in the Bahamas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" t="19610" b="10407"/>
          <a:stretch/>
        </p:blipFill>
        <p:spPr>
          <a:xfrm>
            <a:off x="4233462" y="146899"/>
            <a:ext cx="4749116" cy="303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7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OYC Energy Flow GUI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6" y="973015"/>
            <a:ext cx="9083827" cy="527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9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1-Line Schematic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769" y="956856"/>
            <a:ext cx="8298910" cy="581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5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Participants</a:t>
            </a:r>
          </a:p>
        </p:txBody>
      </p:sp>
      <p:sp>
        <p:nvSpPr>
          <p:cNvPr id="1331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sz="3000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Research institutions </a:t>
            </a:r>
          </a:p>
          <a:p>
            <a:r>
              <a:rPr lang="en-US" sz="3000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Government and tribal organizations</a:t>
            </a:r>
          </a:p>
          <a:p>
            <a:r>
              <a:rPr lang="en-US" sz="3000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Universities</a:t>
            </a:r>
          </a:p>
          <a:p>
            <a:r>
              <a:rPr lang="en-US" sz="3000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Trade Groups like Distributed Wind Energy Association</a:t>
            </a:r>
          </a:p>
          <a:p>
            <a:r>
              <a:rPr lang="en-US" sz="3000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Supply chain - wind turbine manufacturers, consultants, control system experts</a:t>
            </a:r>
            <a:endParaRPr lang="en-US" sz="3000">
              <a:solidFill>
                <a:srgbClr val="003300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3500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Ramea</a:t>
            </a:r>
            <a:r>
              <a:rPr lang="en-US" dirty="0" smtClean="0"/>
              <a:t> Island, NFLD, Canada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458200" cy="1905000"/>
          </a:xfrm>
        </p:spPr>
        <p:txBody>
          <a:bodyPr numCol="2"/>
          <a:lstStyle/>
          <a:p>
            <a:r>
              <a:rPr lang="en-US" sz="1800" dirty="0" smtClean="0"/>
              <a:t>Customer</a:t>
            </a:r>
            <a:r>
              <a:rPr lang="en-US" sz="1800" dirty="0"/>
              <a:t>: </a:t>
            </a:r>
            <a:r>
              <a:rPr lang="en-US" sz="1800" dirty="0" smtClean="0"/>
              <a:t>NFLD Labrador Hydro</a:t>
            </a:r>
          </a:p>
          <a:p>
            <a:r>
              <a:rPr lang="en-US" sz="1800" dirty="0" smtClean="0"/>
              <a:t>Medium penetration (30%-60%)</a:t>
            </a:r>
          </a:p>
          <a:p>
            <a:r>
              <a:rPr lang="en-US" sz="1800" dirty="0" smtClean="0"/>
              <a:t>400kW-1000kW base load (mostly residential)</a:t>
            </a:r>
          </a:p>
          <a:p>
            <a:r>
              <a:rPr lang="en-US" sz="1800" dirty="0" smtClean="0"/>
              <a:t>3x NPS100-21 Wind Turbines</a:t>
            </a:r>
          </a:p>
          <a:p>
            <a:endParaRPr lang="en-US" sz="1800" dirty="0" smtClean="0"/>
          </a:p>
          <a:p>
            <a:r>
              <a:rPr lang="en-US" dirty="0" smtClean="0"/>
              <a:t>3x 900kW diesel </a:t>
            </a:r>
            <a:r>
              <a:rPr lang="en-US" dirty="0"/>
              <a:t>e</a:t>
            </a:r>
            <a:r>
              <a:rPr lang="en-US" dirty="0" smtClean="0"/>
              <a:t>ngines</a:t>
            </a:r>
          </a:p>
          <a:p>
            <a:r>
              <a:rPr lang="en-US" dirty="0" smtClean="0"/>
              <a:t>6x hydrogen fuel </a:t>
            </a:r>
            <a:r>
              <a:rPr lang="en-US" dirty="0" err="1" smtClean="0"/>
              <a:t>gensets</a:t>
            </a:r>
            <a:endParaRPr lang="en-US" dirty="0" smtClean="0"/>
          </a:p>
          <a:p>
            <a:r>
              <a:rPr lang="en-US" dirty="0" smtClean="0"/>
              <a:t>&gt;1,000 </a:t>
            </a:r>
            <a:r>
              <a:rPr lang="en-US" dirty="0" err="1" smtClean="0"/>
              <a:t>MWh</a:t>
            </a:r>
            <a:r>
              <a:rPr lang="en-US" dirty="0" smtClean="0"/>
              <a:t> delivered to date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679700"/>
            <a:ext cx="8731250" cy="349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406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</a:t>
            </a:r>
            <a:r>
              <a:rPr lang="en-US" dirty="0" err="1" smtClean="0"/>
              <a:t>Kohala</a:t>
            </a:r>
            <a:r>
              <a:rPr lang="en-US" dirty="0" smtClean="0"/>
              <a:t>, HI</a:t>
            </a:r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277" y="172754"/>
            <a:ext cx="4468435" cy="315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17500" y="1295400"/>
            <a:ext cx="53975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E37222"/>
              </a:buClr>
              <a:buSzPct val="150000"/>
              <a:buBlip>
                <a:blip r:embed="rId4"/>
              </a:buBlip>
              <a:defRPr sz="2000">
                <a:solidFill>
                  <a:srgbClr val="002F5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37222"/>
              </a:buClr>
              <a:buFont typeface="Arial" charset="0"/>
              <a:buChar char="•"/>
              <a:defRPr>
                <a:solidFill>
                  <a:srgbClr val="002F5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37222"/>
              </a:buClr>
              <a:buFont typeface="Arial" charset="0"/>
              <a:buChar char="–"/>
              <a:defRPr sz="1600">
                <a:solidFill>
                  <a:srgbClr val="002F5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37222"/>
              </a:buClr>
              <a:buFont typeface="Arial" charset="0"/>
              <a:buChar char="•"/>
              <a:defRPr sz="1600">
                <a:solidFill>
                  <a:srgbClr val="002F5F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37222"/>
              </a:buClr>
              <a:buFont typeface="Arial" charset="0"/>
              <a:buChar char="•"/>
              <a:defRPr sz="1600">
                <a:solidFill>
                  <a:srgbClr val="002F5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2F5F"/>
              </a:buClr>
              <a:buFont typeface="Wingdings" pitchFamily="2" charset="2"/>
              <a:buChar char="§"/>
              <a:defRPr sz="1600">
                <a:solidFill>
                  <a:srgbClr val="002F5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2F5F"/>
              </a:buClr>
              <a:buFont typeface="Wingdings" pitchFamily="2" charset="2"/>
              <a:buChar char="§"/>
              <a:defRPr sz="1600">
                <a:solidFill>
                  <a:srgbClr val="002F5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2F5F"/>
              </a:buClr>
              <a:buFont typeface="Wingdings" pitchFamily="2" charset="2"/>
              <a:buChar char="§"/>
              <a:defRPr sz="1600">
                <a:solidFill>
                  <a:srgbClr val="002F5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2F5F"/>
              </a:buClr>
              <a:buFont typeface="Wingdings" pitchFamily="2" charset="2"/>
              <a:buChar char="§"/>
              <a:defRPr sz="1600">
                <a:solidFill>
                  <a:srgbClr val="002F5F"/>
                </a:solidFill>
                <a:latin typeface="+mn-lt"/>
              </a:defRPr>
            </a:lvl9pPr>
          </a:lstStyle>
          <a:p>
            <a:pPr defTabSz="914400">
              <a:defRPr/>
            </a:pPr>
            <a:r>
              <a:rPr lang="en-US" sz="1800" kern="0" dirty="0" smtClean="0">
                <a:latin typeface="Arial"/>
              </a:rPr>
              <a:t>Customer: </a:t>
            </a:r>
            <a:r>
              <a:rPr lang="en-US" sz="1800" kern="0" dirty="0" err="1" smtClean="0">
                <a:latin typeface="Arial"/>
              </a:rPr>
              <a:t>Kohala</a:t>
            </a:r>
            <a:r>
              <a:rPr lang="en-US" sz="1800" kern="0" dirty="0" smtClean="0">
                <a:latin typeface="Arial"/>
              </a:rPr>
              <a:t> Makani </a:t>
            </a:r>
            <a:r>
              <a:rPr lang="en-US" sz="1800" kern="0" dirty="0" err="1" smtClean="0">
                <a:latin typeface="Arial"/>
              </a:rPr>
              <a:t>Wai</a:t>
            </a:r>
            <a:r>
              <a:rPr lang="en-US" sz="1800" kern="0" dirty="0" smtClean="0">
                <a:latin typeface="Arial"/>
              </a:rPr>
              <a:t> LLC</a:t>
            </a:r>
            <a:endParaRPr lang="en-US" sz="1800" kern="0" dirty="0" smtClean="0">
              <a:solidFill>
                <a:srgbClr val="000000"/>
              </a:solidFill>
              <a:latin typeface="Arial"/>
              <a:ea typeface="Calibri"/>
            </a:endParaRPr>
          </a:p>
          <a:p>
            <a:pPr defTabSz="914400">
              <a:defRPr/>
            </a:pPr>
            <a:r>
              <a:rPr lang="en-US" sz="1800" kern="0" dirty="0" smtClean="0">
                <a:latin typeface="Arial"/>
              </a:rPr>
              <a:t>1x NPS100-21 Wind Turbine</a:t>
            </a:r>
          </a:p>
          <a:p>
            <a:pPr defTabSz="914400">
              <a:defRPr/>
            </a:pPr>
            <a:r>
              <a:rPr lang="en-US" sz="1800" kern="0" dirty="0" smtClean="0">
                <a:latin typeface="Arial"/>
              </a:rPr>
              <a:t>1x 50 HP Submersible Pump/VFD</a:t>
            </a:r>
          </a:p>
          <a:p>
            <a:pPr defTabSz="914400">
              <a:defRPr/>
            </a:pPr>
            <a:r>
              <a:rPr lang="en-US" sz="1800" kern="0" dirty="0" smtClean="0">
                <a:latin typeface="Arial"/>
              </a:rPr>
              <a:t>Wind </a:t>
            </a:r>
            <a:r>
              <a:rPr lang="en-US" sz="1800" i="1" kern="0" dirty="0" smtClean="0">
                <a:latin typeface="Arial"/>
              </a:rPr>
              <a:t>Following</a:t>
            </a:r>
            <a:r>
              <a:rPr lang="en-US" sz="1800" kern="0" dirty="0" smtClean="0">
                <a:latin typeface="Arial"/>
              </a:rPr>
              <a:t> Microgrid</a:t>
            </a:r>
            <a:r>
              <a:rPr lang="en-US" sz="1800" kern="0" dirty="0">
                <a:latin typeface="Arial"/>
              </a:rPr>
              <a:t> </a:t>
            </a:r>
            <a:r>
              <a:rPr lang="en-US" sz="1800" kern="0" dirty="0" smtClean="0">
                <a:latin typeface="Arial"/>
              </a:rPr>
              <a:t>Controller </a:t>
            </a:r>
          </a:p>
          <a:p>
            <a:pPr marL="0" indent="0" defTabSz="914400">
              <a:buFontTx/>
              <a:buNone/>
              <a:defRPr/>
            </a:pPr>
            <a:r>
              <a:rPr lang="en-US" sz="1800" i="1" kern="0" dirty="0" smtClean="0">
                <a:latin typeface="Arial"/>
              </a:rPr>
              <a:t>(from Sustainable Power Systems LLC)</a:t>
            </a:r>
          </a:p>
          <a:p>
            <a:pPr defTabSz="914400">
              <a:defRPr/>
            </a:pPr>
            <a:r>
              <a:rPr lang="en-US" sz="1800" kern="0" dirty="0" smtClean="0">
                <a:latin typeface="Arial"/>
              </a:rPr>
              <a:t>200 KVA ABB Power Converter/Inverter</a:t>
            </a:r>
          </a:p>
          <a:p>
            <a:pPr defTabSz="914400">
              <a:defRPr/>
            </a:pPr>
            <a:r>
              <a:rPr lang="en-US" sz="1800" kern="0" dirty="0" smtClean="0">
                <a:latin typeface="Arial"/>
              </a:rPr>
              <a:t>“Plug” for Aux. Diesel Generator</a:t>
            </a:r>
          </a:p>
          <a:p>
            <a:pPr defTabSz="914400">
              <a:defRPr/>
            </a:pPr>
            <a:r>
              <a:rPr lang="en-US" sz="1800" kern="0" dirty="0" smtClean="0">
                <a:latin typeface="Arial"/>
              </a:rPr>
              <a:t>Avg. Annual Wind Speed: 6.1 m/s</a:t>
            </a:r>
          </a:p>
          <a:p>
            <a:pPr defTabSz="914400">
              <a:defRPr/>
            </a:pPr>
            <a:r>
              <a:rPr lang="en-US" sz="1800" kern="0" dirty="0" smtClean="0">
                <a:latin typeface="Arial"/>
              </a:rPr>
              <a:t>Temp Range: +20°C – +25°C</a:t>
            </a:r>
          </a:p>
          <a:p>
            <a:pPr defTabSz="914400">
              <a:defRPr/>
            </a:pPr>
            <a:r>
              <a:rPr lang="en-US" sz="1800" kern="0" dirty="0" smtClean="0">
                <a:latin typeface="Arial"/>
              </a:rPr>
              <a:t>Diesel Consumption: None</a:t>
            </a:r>
          </a:p>
          <a:p>
            <a:pPr defTabSz="914400">
              <a:defRPr/>
            </a:pPr>
            <a:r>
              <a:rPr lang="en-US" sz="1800" kern="0" dirty="0" smtClean="0">
                <a:latin typeface="Arial"/>
              </a:rPr>
              <a:t>System operational, but waiting for</a:t>
            </a:r>
          </a:p>
          <a:p>
            <a:pPr marL="0" indent="0" defTabSz="914400">
              <a:buFontTx/>
              <a:buNone/>
              <a:defRPr/>
            </a:pPr>
            <a:r>
              <a:rPr lang="en-US" sz="1800" kern="0" dirty="0" smtClean="0">
                <a:latin typeface="Arial"/>
              </a:rPr>
              <a:t>more irrigation load.</a:t>
            </a:r>
          </a:p>
          <a:p>
            <a:pPr marL="0" indent="0" defTabSz="914400">
              <a:buFontTx/>
              <a:buNone/>
              <a:defRPr/>
            </a:pPr>
            <a:endParaRPr lang="en-US" kern="0" dirty="0" smtClean="0">
              <a:latin typeface="Arial"/>
            </a:endParaRPr>
          </a:p>
          <a:p>
            <a:pPr defTabSz="914400">
              <a:defRPr/>
            </a:pPr>
            <a:endParaRPr lang="en-US" kern="0" dirty="0">
              <a:latin typeface="Arial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492" y="3524340"/>
            <a:ext cx="4562220" cy="2600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243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9" y="82062"/>
            <a:ext cx="8904767" cy="609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Kohala</a:t>
            </a:r>
            <a:r>
              <a:rPr lang="en-US" dirty="0" smtClean="0"/>
              <a:t>, HI 1-Line Schematic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16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 Nicolas Island, CA, USA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57200" y="914400"/>
            <a:ext cx="8458200" cy="3784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2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rgbClr val="E37222"/>
              </a:buClr>
              <a:buFont typeface="Arial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rgbClr val="E37222"/>
              </a:buClr>
              <a:buFont typeface="Arial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rgbClr val="E37222"/>
              </a:buClr>
              <a:buFont typeface="Arial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rgbClr val="E37222"/>
              </a:buClr>
              <a:buFont typeface="Arial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1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t>Customer: Naval Base Ventura California</a:t>
            </a:r>
          </a:p>
          <a:p>
            <a:pPr defTabSz="914400"/>
            <a:r>
              <a:rPr lang="en-US" sz="1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t>Expected completion: 2016</a:t>
            </a:r>
          </a:p>
          <a:p>
            <a:pPr defTabSz="914400"/>
            <a:r>
              <a:rPr lang="en-US" sz="1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t>High penetration W/D</a:t>
            </a:r>
          </a:p>
          <a:p>
            <a:pPr defTabSz="914400"/>
            <a:r>
              <a:rPr lang="en-US" sz="1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t>7x NPS 100-21’s</a:t>
            </a:r>
          </a:p>
          <a:p>
            <a:pPr defTabSz="914400"/>
            <a:r>
              <a:rPr lang="en-US" sz="1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t>140 kW SLC</a:t>
            </a:r>
          </a:p>
          <a:p>
            <a:pPr defTabSz="914400"/>
            <a:r>
              <a:rPr lang="en-US" sz="1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t>600 kVAR </a:t>
            </a:r>
          </a:p>
          <a:p>
            <a:pPr marL="0" indent="0" defTabSz="914400">
              <a:buFontTx/>
              <a:buNone/>
            </a:pPr>
            <a:r>
              <a:rPr lang="en-US" sz="1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t>Synchronous Condenser</a:t>
            </a:r>
          </a:p>
          <a:p>
            <a:pPr defTabSz="914400"/>
            <a:r>
              <a:rPr lang="en-US" sz="1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t>500kVA-1000kW flow </a:t>
            </a:r>
          </a:p>
          <a:p>
            <a:pPr marL="0" indent="0" defTabSz="914400">
              <a:buFontTx/>
              <a:buNone/>
            </a:pPr>
            <a:r>
              <a:rPr lang="en-US" sz="1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t>battery storage (proposed)</a:t>
            </a:r>
            <a:endParaRPr lang="en-US" sz="1800" dirty="0">
              <a:solidFill>
                <a:prstClr val="black">
                  <a:lumMod val="65000"/>
                  <a:lumOff val="35000"/>
                </a:prstClr>
              </a:solidFill>
              <a:latin typeface="Arial"/>
            </a:endParaRPr>
          </a:p>
          <a:p>
            <a:pPr marL="0" indent="0" defTabSz="914400">
              <a:buFontTx/>
              <a:buNone/>
            </a:pPr>
            <a:endParaRPr lang="en-US" sz="1800" dirty="0" smtClean="0">
              <a:solidFill>
                <a:prstClr val="black">
                  <a:lumMod val="65000"/>
                  <a:lumOff val="35000"/>
                </a:prstClr>
              </a:solidFill>
              <a:latin typeface="Arial"/>
            </a:endParaRPr>
          </a:p>
          <a:p>
            <a:pPr marL="0" indent="0" defTabSz="914400">
              <a:buFontTx/>
              <a:buNone/>
            </a:pPr>
            <a:endParaRPr lang="en-US" sz="1800" dirty="0" smtClean="0">
              <a:solidFill>
                <a:prstClr val="black">
                  <a:lumMod val="65000"/>
                  <a:lumOff val="35000"/>
                </a:prstClr>
              </a:solidFill>
              <a:latin typeface="Arial"/>
            </a:endParaRPr>
          </a:p>
          <a:p>
            <a:pPr defTabSz="914400"/>
            <a:r>
              <a:rPr lang="en-US" sz="18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t>Custom control/dispatch </a:t>
            </a:r>
            <a:r>
              <a:rPr lang="en-US" sz="1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t>system</a:t>
            </a:r>
          </a:p>
          <a:p>
            <a:pPr defTabSz="914400"/>
            <a:r>
              <a:rPr lang="en-US" sz="1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t>5MW diesel gen capacity</a:t>
            </a:r>
          </a:p>
          <a:p>
            <a:pPr defTabSz="914400"/>
            <a:endParaRPr lang="en-US" dirty="0" smtClean="0">
              <a:solidFill>
                <a:prstClr val="black">
                  <a:lumMod val="65000"/>
                  <a:lumOff val="35000"/>
                </a:prstClr>
              </a:solidFill>
              <a:latin typeface="Arial"/>
            </a:endParaRPr>
          </a:p>
          <a:p>
            <a:pPr defTabSz="914400"/>
            <a:endParaRPr lang="en-US" dirty="0" smtClean="0">
              <a:solidFill>
                <a:prstClr val="black">
                  <a:lumMod val="65000"/>
                  <a:lumOff val="35000"/>
                </a:prstClr>
              </a:solidFill>
              <a:latin typeface="Arial"/>
            </a:endParaRPr>
          </a:p>
          <a:p>
            <a:pPr defTabSz="914400"/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Arial"/>
            </a:endParaRPr>
          </a:p>
        </p:txBody>
      </p:sp>
      <p:pic>
        <p:nvPicPr>
          <p:cNvPr id="5" name="Picture 2" descr="An aerial view of San Nicolas Island in 2001, located 60 miles off Point Mugu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1"/>
          <a:stretch/>
        </p:blipFill>
        <p:spPr bwMode="auto">
          <a:xfrm>
            <a:off x="3557085" y="1990846"/>
            <a:ext cx="5459593" cy="430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4882" t="21214" r="10466" b="13454"/>
          <a:stretch/>
        </p:blipFill>
        <p:spPr>
          <a:xfrm>
            <a:off x="706194" y="4199825"/>
            <a:ext cx="2850892" cy="211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4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 Nicolas Island, </a:t>
            </a:r>
            <a:r>
              <a:rPr lang="en-US" dirty="0" smtClean="0"/>
              <a:t>CA</a:t>
            </a:r>
            <a:r>
              <a:rPr lang="en-US" dirty="0"/>
              <a:t> </a:t>
            </a:r>
            <a:r>
              <a:rPr lang="en-US" dirty="0" smtClean="0"/>
              <a:t>1-Line Schematic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93" y="977460"/>
            <a:ext cx="8261962" cy="5142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293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415" y="195294"/>
            <a:ext cx="7810378" cy="673768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Gasa</a:t>
            </a:r>
            <a:r>
              <a:rPr lang="en-US" dirty="0" smtClean="0">
                <a:solidFill>
                  <a:schemeClr val="tx1"/>
                </a:solidFill>
              </a:rPr>
              <a:t>-do) </a:t>
            </a:r>
            <a:r>
              <a:rPr lang="en-US" dirty="0">
                <a:solidFill>
                  <a:schemeClr val="tx1"/>
                </a:solidFill>
              </a:rPr>
              <a:t>Island, South </a:t>
            </a:r>
            <a:r>
              <a:rPr lang="en-US" dirty="0" smtClean="0">
                <a:solidFill>
                  <a:schemeClr val="tx1"/>
                </a:solidFill>
              </a:rPr>
              <a:t>Korea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415" y="1037492"/>
            <a:ext cx="5322694" cy="4906107"/>
          </a:xfrm>
        </p:spPr>
        <p:txBody>
          <a:bodyPr/>
          <a:lstStyle/>
          <a:p>
            <a:r>
              <a:rPr lang="en-US" dirty="0" smtClean="0"/>
              <a:t>3x 100 kW &amp; 1x 200 </a:t>
            </a:r>
            <a:r>
              <a:rPr lang="en-US" dirty="0"/>
              <a:t>kW Diesel </a:t>
            </a:r>
            <a:r>
              <a:rPr lang="en-US" dirty="0" smtClean="0"/>
              <a:t>Engines</a:t>
            </a:r>
          </a:p>
          <a:p>
            <a:r>
              <a:rPr lang="en-US" dirty="0" smtClean="0"/>
              <a:t>380/6.9KV T &amp; D Network / Transformer</a:t>
            </a:r>
          </a:p>
          <a:p>
            <a:r>
              <a:rPr lang="pl-PL" dirty="0" smtClean="0"/>
              <a:t>4x NPS 100kW Wind Turbines </a:t>
            </a:r>
          </a:p>
          <a:p>
            <a:r>
              <a:rPr lang="en-US" dirty="0" smtClean="0"/>
              <a:t>PV – 20kW DC, 125 kW AC Connected</a:t>
            </a:r>
          </a:p>
          <a:p>
            <a:r>
              <a:rPr lang="en-US" dirty="0" smtClean="0"/>
              <a:t>(BES) 3.0 </a:t>
            </a:r>
            <a:r>
              <a:rPr lang="en-US" dirty="0" err="1" smtClean="0"/>
              <a:t>MWhr</a:t>
            </a:r>
            <a:r>
              <a:rPr lang="en-US" dirty="0" smtClean="0"/>
              <a:t> VRLA</a:t>
            </a:r>
          </a:p>
          <a:p>
            <a:r>
              <a:rPr lang="en-US" dirty="0" smtClean="0"/>
              <a:t>(PCS) 2x 250 kVA Bi-directional </a:t>
            </a:r>
          </a:p>
          <a:p>
            <a:r>
              <a:rPr lang="en-US" dirty="0" smtClean="0"/>
              <a:t>Island Load: 160 Households, WWTF, Stone Quarry</a:t>
            </a:r>
          </a:p>
          <a:p>
            <a:r>
              <a:rPr lang="en-US" dirty="0" smtClean="0"/>
              <a:t>~100 kw Ave.</a:t>
            </a:r>
          </a:p>
          <a:p>
            <a:r>
              <a:rPr lang="en-US" dirty="0" smtClean="0"/>
              <a:t>~200 kw Peak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94"/>
          <a:stretch/>
        </p:blipFill>
        <p:spPr bwMode="auto">
          <a:xfrm>
            <a:off x="5768171" y="195294"/>
            <a:ext cx="3211705" cy="396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C:\Users\CStewart\AppData\Local\Microsoft\Windows\Temporary Internet Files\Content.Outlook\MELV5FCB\IMG_1204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821" r="15576" b="30777"/>
          <a:stretch/>
        </p:blipFill>
        <p:spPr bwMode="auto">
          <a:xfrm>
            <a:off x="2522869" y="3847368"/>
            <a:ext cx="6494376" cy="225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46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Gasa</a:t>
            </a:r>
            <a:r>
              <a:rPr lang="en-US" dirty="0" smtClean="0"/>
              <a:t>-do 1-Line Schematic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799" y="977900"/>
            <a:ext cx="8801101" cy="524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027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1207" y="2029358"/>
            <a:ext cx="7218812" cy="3981337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4400" dirty="0" smtClean="0">
                <a:solidFill>
                  <a:srgbClr val="000000"/>
                </a:solidFill>
              </a:rPr>
              <a:t>Ian Baring-Gould</a:t>
            </a:r>
          </a:p>
          <a:p>
            <a:pPr marL="0" indent="0" algn="ctr">
              <a:buNone/>
            </a:pPr>
            <a:r>
              <a:rPr lang="en-US" i="1" dirty="0" smtClean="0">
                <a:solidFill>
                  <a:srgbClr val="000000"/>
                </a:solidFill>
              </a:rPr>
              <a:t>Senior Engineer &amp; Manager in Renewable Energy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000000"/>
                </a:solidFill>
              </a:rPr>
              <a:t>NREL</a:t>
            </a:r>
          </a:p>
          <a:p>
            <a:pPr marL="0" indent="0" algn="ctr">
              <a:buNone/>
            </a:pPr>
            <a:r>
              <a:rPr lang="en-US" i="1" dirty="0" smtClean="0">
                <a:solidFill>
                  <a:srgbClr val="000000"/>
                </a:solidFill>
              </a:rPr>
              <a:t>Boulder, Colorado</a:t>
            </a:r>
            <a:endParaRPr lang="en-US" i="1" dirty="0">
              <a:solidFill>
                <a:srgbClr val="000000"/>
              </a:solidFill>
            </a:endParaRPr>
          </a:p>
        </p:txBody>
      </p:sp>
      <p:pic>
        <p:nvPicPr>
          <p:cNvPr id="4" name="Picture 3" descr="DWEA 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963" y="773226"/>
            <a:ext cx="50292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274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4"/>
          <p:cNvSpPr>
            <a:spLocks noGrp="1"/>
          </p:cNvSpPr>
          <p:nvPr>
            <p:ph type="ctrTitle"/>
          </p:nvPr>
        </p:nvSpPr>
        <p:spPr>
          <a:xfrm>
            <a:off x="304800" y="1466850"/>
            <a:ext cx="8610600" cy="120015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alibri" pitchFamily="34" charset="0"/>
              </a:rPr>
              <a:t>Wind–Diesel, Status of the Market</a:t>
            </a:r>
            <a:endParaRPr lang="en-US" sz="3600" dirty="0" smtClean="0">
              <a:latin typeface="+mj-lt"/>
              <a:cs typeface="Arial" charset="0"/>
            </a:endParaRPr>
          </a:p>
        </p:txBody>
      </p:sp>
      <p:sp>
        <p:nvSpPr>
          <p:cNvPr id="9219" name="Subtitle 5"/>
          <p:cNvSpPr>
            <a:spLocks noGrp="1"/>
          </p:cNvSpPr>
          <p:nvPr>
            <p:ph type="subTitle" idx="1"/>
          </p:nvPr>
        </p:nvSpPr>
        <p:spPr>
          <a:xfrm>
            <a:off x="6019800" y="2354406"/>
            <a:ext cx="2825972" cy="3284393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endParaRPr lang="en-US" sz="2000" dirty="0" smtClean="0">
              <a:latin typeface="+mn-lt"/>
              <a:cs typeface="Arial" charset="0"/>
            </a:endParaRPr>
          </a:p>
          <a:p>
            <a:pPr>
              <a:spcBef>
                <a:spcPct val="0"/>
              </a:spcBef>
            </a:pPr>
            <a:endParaRPr lang="en-US" sz="2000" dirty="0">
              <a:latin typeface="+mn-lt"/>
              <a:cs typeface="Arial" charset="0"/>
            </a:endParaRPr>
          </a:p>
          <a:p>
            <a:pPr>
              <a:spcBef>
                <a:spcPct val="0"/>
              </a:spcBef>
            </a:pPr>
            <a:endParaRPr lang="en-US" sz="2000" dirty="0" smtClean="0">
              <a:latin typeface="+mn-lt"/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en-US" sz="2000" dirty="0" smtClean="0">
                <a:latin typeface="+mn-lt"/>
                <a:cs typeface="Arial" charset="0"/>
              </a:rPr>
              <a:t>E. Ian Baring-Gould</a:t>
            </a:r>
            <a:br>
              <a:rPr lang="en-US" sz="2000" dirty="0" smtClean="0">
                <a:latin typeface="+mn-lt"/>
                <a:cs typeface="Arial" charset="0"/>
              </a:rPr>
            </a:br>
            <a:r>
              <a:rPr lang="en-US" sz="2000" dirty="0" smtClean="0">
                <a:latin typeface="+mn-lt"/>
                <a:cs typeface="Arial" charset="0"/>
              </a:rPr>
              <a:t>April 2014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3400" y="990600"/>
            <a:ext cx="40540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latin typeface="Arial" charset="0"/>
              </a:rPr>
              <a:t>Supported by the U.S. Department of Energy 		</a:t>
            </a:r>
          </a:p>
        </p:txBody>
      </p:sp>
      <p:pic>
        <p:nvPicPr>
          <p:cNvPr id="7" name="Picture 3" descr="Toksook #14  Wind S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3200400"/>
            <a:ext cx="4114800" cy="2617909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  <a:softEdge rad="317500"/>
          </a:effec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523568" y="5818309"/>
            <a:ext cx="138371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600" dirty="0">
                <a:solidFill>
                  <a:srgbClr val="FFFFFF"/>
                </a:solidFill>
                <a:latin typeface="Arial" charset="0"/>
              </a:rPr>
              <a:t>Photo Credit: Northern Power Systems</a:t>
            </a:r>
          </a:p>
        </p:txBody>
      </p:sp>
    </p:spTree>
    <p:extLst>
      <p:ext uri="{BB962C8B-B14F-4D97-AF65-F5344CB8AC3E}">
        <p14:creationId xmlns:p14="http://schemas.microsoft.com/office/powerpoint/2010/main" val="8643126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838200" y="39469"/>
            <a:ext cx="8001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0959A5"/>
                </a:solidFill>
                <a:latin typeface="Arial" pitchFamily="34" charset="0"/>
              </a:rPr>
              <a:t>Range of Power </a:t>
            </a:r>
            <a:r>
              <a:rPr lang="en-US" sz="3600" b="1" dirty="0">
                <a:solidFill>
                  <a:srgbClr val="0959A5"/>
                </a:solidFill>
                <a:latin typeface="Arial" pitchFamily="34" charset="0"/>
              </a:rPr>
              <a:t>Systems</a:t>
            </a:r>
            <a:endParaRPr lang="en-US" dirty="0">
              <a:solidFill>
                <a:srgbClr val="0959A5"/>
              </a:solidFill>
              <a:latin typeface="Arial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418263"/>
            <a:ext cx="9144000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533400" y="1371600"/>
            <a:ext cx="8077200" cy="4111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0850" indent="-450850"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959A5"/>
                </a:solidFill>
                <a:latin typeface="Calibri"/>
              </a:rPr>
              <a:t>Renewable power system can be used to cover a wide range of </a:t>
            </a:r>
            <a:r>
              <a:rPr lang="en-US" sz="2800" b="1" dirty="0" smtClean="0">
                <a:solidFill>
                  <a:srgbClr val="0959A5"/>
                </a:solidFill>
                <a:latin typeface="Calibri"/>
              </a:rPr>
              <a:t>needs, including: </a:t>
            </a:r>
          </a:p>
          <a:p>
            <a:pPr marL="450850" indent="-450850"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0959A5"/>
                </a:solidFill>
                <a:latin typeface="Calibri"/>
              </a:rPr>
              <a:t> </a:t>
            </a:r>
            <a:endParaRPr lang="en-US" sz="2800" b="1" dirty="0">
              <a:solidFill>
                <a:srgbClr val="0959A5"/>
              </a:solidFill>
              <a:latin typeface="Calibri"/>
            </a:endParaRPr>
          </a:p>
          <a:p>
            <a:pPr marL="450850" indent="-342900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b="1" dirty="0" smtClean="0">
                <a:solidFill>
                  <a:srgbClr val="0959A5"/>
                </a:solidFill>
                <a:latin typeface="Calibri"/>
              </a:rPr>
              <a:t>Dedicated </a:t>
            </a:r>
            <a:r>
              <a:rPr lang="en-US" sz="2800" b="1" dirty="0">
                <a:solidFill>
                  <a:srgbClr val="0959A5"/>
                </a:solidFill>
                <a:latin typeface="Calibri"/>
              </a:rPr>
              <a:t>use:</a:t>
            </a:r>
            <a:r>
              <a:rPr lang="en-US" sz="2800" dirty="0">
                <a:solidFill>
                  <a:srgbClr val="0959A5"/>
                </a:solidFill>
                <a:latin typeface="Calibri"/>
              </a:rPr>
              <a:t> </a:t>
            </a:r>
            <a:r>
              <a:rPr lang="en-US" sz="2000" dirty="0">
                <a:solidFill>
                  <a:srgbClr val="0959A5"/>
                </a:solidFill>
                <a:latin typeface="Calibri"/>
              </a:rPr>
              <a:t>Power being used at point source without </a:t>
            </a:r>
            <a:r>
              <a:rPr lang="en-US" sz="2000" dirty="0" smtClean="0">
                <a:solidFill>
                  <a:srgbClr val="0959A5"/>
                </a:solidFill>
                <a:latin typeface="Calibri"/>
              </a:rPr>
              <a:t>regulation such as water pumping and </a:t>
            </a:r>
            <a:r>
              <a:rPr lang="en-US" sz="2000" dirty="0">
                <a:solidFill>
                  <a:srgbClr val="0959A5"/>
                </a:solidFill>
                <a:latin typeface="Calibri"/>
              </a:rPr>
              <a:t>ice making.</a:t>
            </a:r>
            <a:r>
              <a:rPr lang="en-US" sz="2000" b="1" dirty="0">
                <a:solidFill>
                  <a:srgbClr val="0959A5"/>
                </a:solidFill>
                <a:latin typeface="Calibri"/>
              </a:rPr>
              <a:t> </a:t>
            </a:r>
            <a:endParaRPr lang="en-US" sz="3200" b="1" dirty="0">
              <a:solidFill>
                <a:srgbClr val="0959A5"/>
              </a:solidFill>
              <a:latin typeface="Calibri"/>
            </a:endParaRPr>
          </a:p>
          <a:p>
            <a:pPr marL="450850" indent="-342900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b="1" dirty="0">
                <a:solidFill>
                  <a:srgbClr val="0959A5"/>
                </a:solidFill>
                <a:latin typeface="Calibri"/>
              </a:rPr>
              <a:t>Small or Simple systems:</a:t>
            </a:r>
            <a:r>
              <a:rPr lang="en-US" sz="2800" dirty="0">
                <a:solidFill>
                  <a:srgbClr val="0959A5"/>
                </a:solidFill>
                <a:latin typeface="Calibri"/>
              </a:rPr>
              <a:t> </a:t>
            </a:r>
            <a:r>
              <a:rPr lang="en-US" sz="3200" dirty="0">
                <a:solidFill>
                  <a:srgbClr val="0959A5"/>
                </a:solidFill>
                <a:latin typeface="Calibri"/>
              </a:rPr>
              <a:t> </a:t>
            </a:r>
            <a:r>
              <a:rPr lang="en-US" sz="2000" dirty="0">
                <a:solidFill>
                  <a:srgbClr val="0959A5"/>
                </a:solidFill>
                <a:latin typeface="Calibri"/>
              </a:rPr>
              <a:t>Power systems for </a:t>
            </a:r>
            <a:r>
              <a:rPr lang="en-US" sz="2000" dirty="0" smtClean="0">
                <a:solidFill>
                  <a:srgbClr val="0959A5"/>
                </a:solidFill>
                <a:latin typeface="Calibri"/>
              </a:rPr>
              <a:t>small communities, individual </a:t>
            </a:r>
            <a:r>
              <a:rPr lang="en-US" sz="2000" dirty="0">
                <a:solidFill>
                  <a:srgbClr val="0959A5"/>
                </a:solidFill>
                <a:latin typeface="Calibri"/>
              </a:rPr>
              <a:t>buildings, </a:t>
            </a:r>
            <a:r>
              <a:rPr lang="en-US" sz="2000" dirty="0" smtClean="0">
                <a:solidFill>
                  <a:srgbClr val="0959A5"/>
                </a:solidFill>
                <a:latin typeface="Calibri"/>
              </a:rPr>
              <a:t>and dispersed energy needs.</a:t>
            </a:r>
            <a:endParaRPr lang="en-US" sz="3200" dirty="0">
              <a:solidFill>
                <a:srgbClr val="0959A5"/>
              </a:solidFill>
              <a:latin typeface="Calibri"/>
            </a:endParaRPr>
          </a:p>
          <a:p>
            <a:pPr marL="450850" indent="-342900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b="1" dirty="0">
                <a:solidFill>
                  <a:srgbClr val="00B050"/>
                </a:solidFill>
                <a:latin typeface="Calibri"/>
              </a:rPr>
              <a:t>Community Power Systems:</a:t>
            </a:r>
            <a:r>
              <a:rPr lang="en-US" sz="2800" dirty="0">
                <a:solidFill>
                  <a:srgbClr val="00B050"/>
                </a:solidFill>
                <a:latin typeface="Calibri"/>
              </a:rPr>
              <a:t> </a:t>
            </a:r>
            <a:r>
              <a:rPr lang="en-US" sz="2000" dirty="0">
                <a:solidFill>
                  <a:srgbClr val="0959A5"/>
                </a:solidFill>
                <a:latin typeface="Calibri"/>
              </a:rPr>
              <a:t>Power provided to </a:t>
            </a:r>
            <a:r>
              <a:rPr lang="en-US" sz="2000" dirty="0" smtClean="0">
                <a:solidFill>
                  <a:srgbClr val="0959A5"/>
                </a:solidFill>
                <a:latin typeface="Calibri"/>
              </a:rPr>
              <a:t>large communities and isolated loads</a:t>
            </a:r>
            <a:r>
              <a:rPr lang="en-US" sz="2000" dirty="0">
                <a:solidFill>
                  <a:srgbClr val="0959A5"/>
                </a:solidFill>
                <a:latin typeface="Calibri"/>
              </a:rPr>
              <a:t>.</a:t>
            </a:r>
            <a:endParaRPr lang="en-US" sz="3200" dirty="0">
              <a:solidFill>
                <a:srgbClr val="0959A5"/>
              </a:solidFill>
              <a:latin typeface="Calibri"/>
            </a:endParaRPr>
          </a:p>
          <a:p>
            <a:pPr marL="450850" indent="-342900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b="1" dirty="0" smtClean="0">
                <a:solidFill>
                  <a:srgbClr val="00B050"/>
                </a:solidFill>
                <a:latin typeface="Calibri"/>
              </a:rPr>
              <a:t>Integrated Systems: </a:t>
            </a:r>
            <a:r>
              <a:rPr lang="en-US" sz="2000" dirty="0" smtClean="0">
                <a:solidFill>
                  <a:srgbClr val="0959A5"/>
                </a:solidFill>
                <a:latin typeface="Calibri"/>
              </a:rPr>
              <a:t>Large islanded systems integrating conventional and large scale renewable generation.</a:t>
            </a:r>
            <a:endParaRPr lang="en-US" sz="3200" dirty="0">
              <a:solidFill>
                <a:srgbClr val="0959A5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7610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336600"/>
                </a:solidFill>
                <a:latin typeface="Arial" charset="0"/>
                <a:ea typeface="ＭＳ Ｐゴシック" charset="0"/>
                <a:cs typeface="ＭＳ Ｐゴシック" charset="0"/>
              </a:rPr>
              <a:t>Renewable Energy Alaska Project (REAP) is:</a:t>
            </a:r>
          </a:p>
        </p:txBody>
      </p:sp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057400"/>
            <a:ext cx="7772400" cy="3352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rPr>
              <a:t>Since 2004, Alaska’</a:t>
            </a:r>
            <a:r>
              <a:rPr lang="en-US" altLang="ja-JP"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rPr>
              <a:t>s first </a:t>
            </a:r>
            <a:r>
              <a:rPr lang="en-US" altLang="ja-JP" sz="2400" i="1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rPr>
              <a:t>education and advocacy</a:t>
            </a:r>
            <a:r>
              <a:rPr lang="en-US" altLang="ja-JP"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rPr>
              <a:t> group for renewable energy and energy efficiency.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rPr>
              <a:t>Coalition of small and large electric utilities and utility interests, environmental groups, consumer groups, businesses, Alaska Native organizations and energy agencies with the goal of </a:t>
            </a:r>
            <a:r>
              <a:rPr lang="ja-JP" altLang="en-US"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rPr>
              <a:t>increasing the production of renewable energy in Alaska and the use energy efficiency.</a:t>
            </a:r>
            <a:r>
              <a:rPr lang="ja-JP" altLang="en-US" sz="24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endParaRPr lang="en-US" altLang="ja-JP" sz="2400">
              <a:solidFill>
                <a:schemeClr val="bg2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800">
              <a:solidFill>
                <a:schemeClr val="bg2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800">
              <a:solidFill>
                <a:schemeClr val="bg2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900">
              <a:solidFill>
                <a:schemeClr val="bg2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900">
              <a:solidFill>
                <a:schemeClr val="bg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339" name="Picture 1" descr="ChrisRose-forwe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029200"/>
            <a:ext cx="1497013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3" descr="snowers_webforIGR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800600"/>
            <a:ext cx="1246188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31228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7620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>
                <a:latin typeface="Calibri" pitchFamily="34" charset="0"/>
              </a:rPr>
              <a:t>Communities on the Verge of an Energy Crisis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475" y="4576762"/>
            <a:ext cx="8467725" cy="2286000"/>
          </a:xfrm>
          <a:prstGeom prst="rect">
            <a:avLst/>
          </a:prstGeom>
          <a:ln>
            <a:noFill/>
          </a:ln>
          <a:effectLst>
            <a:glow rad="127000">
              <a:schemeClr val="accent1">
                <a:alpha val="0"/>
              </a:schemeClr>
            </a:glow>
            <a:softEdge rad="635000"/>
          </a:effectLst>
        </p:spPr>
      </p:pic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153400" cy="4419600"/>
          </a:xfrm>
        </p:spPr>
        <p:txBody>
          <a:bodyPr/>
          <a:lstStyle/>
          <a:p>
            <a:pPr algn="ctr"/>
            <a:r>
              <a:rPr lang="en-US" sz="1800" dirty="0" smtClean="0"/>
              <a:t>Oil spikes </a:t>
            </a:r>
            <a:r>
              <a:rPr lang="en-US" sz="1800" dirty="0"/>
              <a:t>&amp; high costs have lead many nations, states, and organizations to look at options to reduce dependence on diesel fuel for power generation </a:t>
            </a: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Remote Alaskan villages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Remote Canadian communities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Nations </a:t>
            </a:r>
            <a:r>
              <a:rPr lang="en-US" sz="1800" dirty="0"/>
              <a:t>that comprise the Small Island Developing States (SIDS) and Alliance of Small Island States (AOSIS)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Power costs approaching $0.50/kWh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Typically 100% dependent on diesel, with very small-scale solar or wind </a:t>
            </a:r>
            <a:r>
              <a:rPr lang="en-US" sz="1800" dirty="0" smtClean="0"/>
              <a:t>power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Over 1.2 billion people in the world have no access to electricity - More than 85% in rural areas </a:t>
            </a:r>
            <a:r>
              <a:rPr lang="en-US" sz="1800" dirty="0" smtClean="0"/>
              <a:t>meaning thousands </a:t>
            </a:r>
            <a:r>
              <a:rPr lang="en-US" sz="1800" dirty="0"/>
              <a:t>of small, remote, off-grid </a:t>
            </a:r>
            <a:r>
              <a:rPr lang="en-US" sz="1800" dirty="0" smtClean="0"/>
              <a:t>communities, several reports indicating that these will be best served by isolated power systems (which is new)</a:t>
            </a:r>
            <a:endParaRPr lang="en-US" sz="1800" dirty="0"/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Thousands of larger island </a:t>
            </a:r>
            <a:r>
              <a:rPr lang="en-US" sz="1800" dirty="0" smtClean="0"/>
              <a:t>communities mostly reliant on diesel technology</a:t>
            </a:r>
            <a:endParaRPr lang="en-US" sz="1800" dirty="0"/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266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153400" cy="762000"/>
          </a:xfrm>
        </p:spPr>
        <p:txBody>
          <a:bodyPr/>
          <a:lstStyle/>
          <a:p>
            <a:r>
              <a:rPr lang="en-US" sz="2800" dirty="0" smtClean="0"/>
              <a:t>The Industry is Making Progress</a:t>
            </a:r>
            <a:endParaRPr lang="en-US" sz="2800" dirty="0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838200"/>
            <a:ext cx="8382000" cy="5638800"/>
          </a:xfrm>
        </p:spPr>
        <p:txBody>
          <a:bodyPr/>
          <a:lstStyle/>
          <a:p>
            <a:r>
              <a:rPr lang="en-US" sz="2000" dirty="0" smtClean="0"/>
              <a:t>Operating </a:t>
            </a:r>
            <a:r>
              <a:rPr lang="en-US" sz="2000" dirty="0"/>
              <a:t>projects in almost every region of the </a:t>
            </a:r>
            <a:r>
              <a:rPr lang="en-US" sz="2000" dirty="0" smtClean="0"/>
              <a:t>world with technology and business approaches that is pushing the market</a:t>
            </a:r>
          </a:p>
          <a:p>
            <a:pPr marL="628650" indent="-3429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800" dirty="0" smtClean="0"/>
              <a:t>St. Paul – High contribution for over 20 years</a:t>
            </a:r>
          </a:p>
          <a:p>
            <a:pPr marL="628650" indent="-3429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800" dirty="0" smtClean="0"/>
              <a:t>AVAC Communities – Developing real operating history with low to mid contribution power systems</a:t>
            </a:r>
          </a:p>
          <a:p>
            <a:pPr marL="628650" indent="-3429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800" dirty="0" err="1" smtClean="0"/>
              <a:t>Chaninik</a:t>
            </a:r>
            <a:r>
              <a:rPr lang="en-US" sz="1800" dirty="0" smtClean="0"/>
              <a:t> </a:t>
            </a:r>
            <a:r>
              <a:rPr lang="en-US" sz="1800" dirty="0"/>
              <a:t>Wind </a:t>
            </a:r>
            <a:r>
              <a:rPr lang="en-US" sz="1800" dirty="0" smtClean="0"/>
              <a:t>Group – Dispersed smart heating loads, higher contribution</a:t>
            </a:r>
          </a:p>
          <a:p>
            <a:pPr marL="628650" indent="-3429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800" dirty="0" smtClean="0"/>
              <a:t>Ross Island  Antarctica – Advanced turbine and flywheel control</a:t>
            </a:r>
          </a:p>
          <a:p>
            <a:pPr marL="628650" indent="-3429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800" dirty="0" smtClean="0"/>
              <a:t>King Island Tasmania – High contribution using storage and smart grid</a:t>
            </a:r>
          </a:p>
          <a:p>
            <a:pPr marL="628650" indent="-3429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800" dirty="0" smtClean="0"/>
              <a:t>Aruba, Galapagos &amp; others demonstrating large turbine deployment</a:t>
            </a:r>
          </a:p>
          <a:p>
            <a:pPr marL="628650" indent="-3429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800" dirty="0" smtClean="0"/>
              <a:t>Banner Peak – PPA based isolated wind contract model</a:t>
            </a:r>
          </a:p>
          <a:p>
            <a:pPr marL="628650" indent="-3429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800" dirty="0" smtClean="0"/>
              <a:t>Kodiak Island – Wind-hydro facility with battery storage</a:t>
            </a:r>
          </a:p>
          <a:p>
            <a:pPr marL="628650" indent="-3429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Coral </a:t>
            </a:r>
            <a:r>
              <a:rPr lang="en-US" sz="1800" dirty="0" smtClean="0"/>
              <a:t>Bay, Western Australia – Wind, flywheel and low load diesel</a:t>
            </a:r>
          </a:p>
          <a:p>
            <a:pPr marL="628650" indent="-3429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800" dirty="0" smtClean="0"/>
              <a:t>Remea – Wind-diesel system with hydrogen storage</a:t>
            </a:r>
          </a:p>
          <a:p>
            <a:pPr marL="628650" indent="-3429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800" dirty="0" smtClean="0"/>
              <a:t>Oahu Hawaii – High contribution on large islanded grids</a:t>
            </a:r>
          </a:p>
          <a:p>
            <a:r>
              <a:rPr lang="en-US" sz="2000" dirty="0" smtClean="0"/>
              <a:t>Technology advances are addressing some of the issues</a:t>
            </a:r>
            <a:endParaRPr lang="en-US" sz="2000" dirty="0"/>
          </a:p>
          <a:p>
            <a:pPr marL="628650" indent="-3429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800" dirty="0" smtClean="0"/>
              <a:t>Many advances in demand side management concepts and technology </a:t>
            </a:r>
            <a:endParaRPr lang="en-US" sz="1800" dirty="0"/>
          </a:p>
          <a:p>
            <a:pPr marL="628650" indent="-3429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800" dirty="0" smtClean="0"/>
              <a:t>Power electronics are </a:t>
            </a:r>
            <a:r>
              <a:rPr lang="en-US" sz="1800" dirty="0"/>
              <a:t>improving </a:t>
            </a:r>
            <a:r>
              <a:rPr lang="en-US" sz="1800" dirty="0" smtClean="0"/>
              <a:t>and costs going down</a:t>
            </a:r>
          </a:p>
          <a:p>
            <a:pPr marL="628650" indent="-3429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800" dirty="0" smtClean="0"/>
              <a:t>Variable speed and low load operation of diesels becoming more common</a:t>
            </a:r>
          </a:p>
          <a:p>
            <a:pPr marL="628650" indent="-3429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800" dirty="0" smtClean="0"/>
              <a:t>Expansions in monitoring and control leading to better oversight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52982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762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latin typeface="Calibri" pitchFamily="34" charset="0"/>
              </a:rPr>
              <a:t>Continued Challenges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305800" cy="5638800"/>
          </a:xfrm>
        </p:spPr>
        <p:txBody>
          <a:bodyPr rtlCol="0">
            <a:normAutofit fontScale="62500" lnSpcReduction="20000"/>
          </a:bodyPr>
          <a:lstStyle/>
          <a:p>
            <a:pPr marL="571500" indent="-571500" fontAlgn="auto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Tailored, unique solutions for each community leading to high cost</a:t>
            </a:r>
          </a:p>
          <a:p>
            <a:pPr marL="571500" indent="-571500" fontAlgn="auto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Customized engineering, equipment, controls, and construction with little uniformity or commonality among systems</a:t>
            </a:r>
          </a:p>
          <a:p>
            <a:pPr marL="571500" indent="-571500" fontAlgn="auto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Projects based mostly on grant or research based funding</a:t>
            </a:r>
          </a:p>
          <a:p>
            <a:pPr marL="571500" indent="-571500" fontAlgn="auto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Little precedent for streamlined project financing, component cost reduction, procurement, construction, and operation and maintenance</a:t>
            </a:r>
          </a:p>
          <a:p>
            <a:pPr marL="571500" indent="-571500" fontAlgn="auto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Very limited funding for technology development (outside of project funding)</a:t>
            </a:r>
          </a:p>
          <a:p>
            <a:pPr marL="571500" indent="-571500" fontAlgn="auto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Even less funding for follow-up, evaluation, impact assessment, and technology improvement</a:t>
            </a:r>
          </a:p>
          <a:p>
            <a:pPr marL="571500" indent="-571500" fontAlgn="auto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Limited common terminology or general agreement on even basic terms</a:t>
            </a:r>
          </a:p>
          <a:p>
            <a:pPr marL="571500" indent="-571500" fontAlgn="auto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No common understanding of accurate performance metrics</a:t>
            </a:r>
          </a:p>
          <a:p>
            <a:pPr marL="571500" indent="-571500" fontAlgn="auto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No standards or other internationally “accepted” </a:t>
            </a:r>
            <a:r>
              <a:rPr lang="en-US" sz="2800" dirty="0"/>
              <a:t>design criteria </a:t>
            </a:r>
            <a:r>
              <a:rPr lang="en-US" sz="2800" dirty="0" smtClean="0"/>
              <a:t>– hard to get expanded institutional support</a:t>
            </a:r>
          </a:p>
          <a:p>
            <a:pPr marL="571500" indent="-571500" fontAlgn="auto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No coordinated outreach, targeted industry or users group, or expanded communications network</a:t>
            </a:r>
          </a:p>
          <a:p>
            <a:pPr marL="571500" indent="-571500" fontAlgn="auto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Systems are underperforming as compared to the modeling</a:t>
            </a:r>
          </a:p>
          <a:p>
            <a:pPr marL="571500" indent="-571500" fontAlgn="auto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A virtual glass ceiling for high contribution power systems</a:t>
            </a:r>
          </a:p>
          <a:p>
            <a:pPr marL="571500" indent="-571500" fontAlgn="auto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Low cost of PV is marking it hard for wind to compete in small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587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762000"/>
          </a:xfrm>
        </p:spPr>
        <p:txBody>
          <a:bodyPr/>
          <a:lstStyle/>
          <a:p>
            <a:pPr marL="0" indent="0"/>
            <a:r>
              <a:rPr lang="en-US" sz="2800" dirty="0"/>
              <a:t>Step by </a:t>
            </a:r>
            <a:r>
              <a:rPr lang="en-US" sz="2800" dirty="0" smtClean="0"/>
              <a:t>Step </a:t>
            </a:r>
            <a:r>
              <a:rPr lang="en-US" sz="2800" dirty="0"/>
              <a:t>I</a:t>
            </a:r>
            <a:r>
              <a:rPr lang="en-US" sz="2800" dirty="0" smtClean="0"/>
              <a:t>mprovements</a:t>
            </a:r>
            <a:r>
              <a:rPr lang="en-US" sz="2800" dirty="0"/>
              <a:t>…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270875" cy="2514600"/>
          </a:xfrm>
        </p:spPr>
        <p:txBody>
          <a:bodyPr/>
          <a:lstStyle/>
          <a:p>
            <a:pPr marL="285750" indent="-285750">
              <a:spcBef>
                <a:spcPts val="200"/>
              </a:spcBef>
              <a:buFont typeface="Arial" pitchFamily="34" charset="0"/>
              <a:buChar char="•"/>
            </a:pPr>
            <a:r>
              <a:rPr lang="en-US" sz="1800" dirty="0" smtClean="0"/>
              <a:t>Continued development technology – no game changers</a:t>
            </a:r>
          </a:p>
          <a:p>
            <a:pPr marL="285750" indent="-285750">
              <a:spcBef>
                <a:spcPts val="200"/>
              </a:spcBef>
              <a:buFont typeface="Arial" pitchFamily="34" charset="0"/>
              <a:buChar char="•"/>
            </a:pPr>
            <a:r>
              <a:rPr lang="en-US" sz="1800" dirty="0" smtClean="0"/>
              <a:t>Expansion of telecom and in the military have increased reliability – but have not really improved the price point for community power</a:t>
            </a:r>
          </a:p>
          <a:p>
            <a:pPr marL="285750" indent="-285750">
              <a:spcBef>
                <a:spcPts val="200"/>
              </a:spcBef>
              <a:buFont typeface="Arial" pitchFamily="34" charset="0"/>
              <a:buChar char="•"/>
            </a:pPr>
            <a:r>
              <a:rPr lang="en-US" sz="1800" dirty="0" smtClean="0"/>
              <a:t>Decreasing cost in wind technology and power converters has improved system economics and reliability, but not really up front costs. </a:t>
            </a:r>
          </a:p>
          <a:p>
            <a:pPr marL="285750" indent="-285750">
              <a:spcBef>
                <a:spcPts val="200"/>
              </a:spcBef>
              <a:buFont typeface="Arial" pitchFamily="34" charset="0"/>
              <a:buChar char="•"/>
            </a:pPr>
            <a:r>
              <a:rPr lang="en-US" sz="1800" dirty="0" smtClean="0"/>
              <a:t>Increased access to renewable resource information very helpful</a:t>
            </a:r>
          </a:p>
          <a:p>
            <a:pPr marL="285750" indent="-285750">
              <a:spcBef>
                <a:spcPts val="200"/>
              </a:spcBef>
              <a:buFont typeface="Arial" pitchFamily="34" charset="0"/>
              <a:buChar char="•"/>
            </a:pPr>
            <a:r>
              <a:rPr lang="en-US" sz="1800" dirty="0" smtClean="0"/>
              <a:t>Smart Grid concepts have a great deal of promises</a:t>
            </a:r>
          </a:p>
          <a:p>
            <a:pPr marL="285750" indent="-285750">
              <a:spcBef>
                <a:spcPts val="200"/>
              </a:spcBef>
              <a:buFont typeface="Arial" pitchFamily="34" charset="0"/>
              <a:buChar char="•"/>
            </a:pPr>
            <a:r>
              <a:rPr lang="en-US" sz="1800" dirty="0" smtClean="0"/>
              <a:t>Expanded testing infrastructure is available to support system development</a:t>
            </a:r>
          </a:p>
          <a:p>
            <a:pPr marL="285750" indent="-285750">
              <a:spcBef>
                <a:spcPts val="200"/>
              </a:spcBef>
              <a:buFont typeface="Arial" pitchFamily="34" charset="0"/>
              <a:buChar char="•"/>
            </a:pPr>
            <a:r>
              <a:rPr lang="en-US" sz="1800" dirty="0" smtClean="0"/>
              <a:t>Design and analysis </a:t>
            </a:r>
            <a:r>
              <a:rPr lang="en-US" sz="1800" dirty="0"/>
              <a:t>t</a:t>
            </a:r>
            <a:r>
              <a:rPr lang="en-US" sz="1800" dirty="0" smtClean="0"/>
              <a:t>ools are becoming more advances</a:t>
            </a:r>
          </a:p>
          <a:p>
            <a:pPr marL="285750" indent="-285750">
              <a:spcBef>
                <a:spcPts val="200"/>
              </a:spcBef>
              <a:buFont typeface="Arial" pitchFamily="34" charset="0"/>
              <a:buChar char="•"/>
            </a:pPr>
            <a:r>
              <a:rPr lang="en-US" sz="1800" dirty="0" smtClean="0"/>
              <a:t>Research projects and expanded interest by DOI, DOD and DOS</a:t>
            </a:r>
          </a:p>
        </p:txBody>
      </p:sp>
      <p:sp>
        <p:nvSpPr>
          <p:cNvPr id="130060" name="Rectangle 12"/>
          <p:cNvSpPr>
            <a:spLocks noChangeArrowheads="1"/>
          </p:cNvSpPr>
          <p:nvPr/>
        </p:nvSpPr>
        <p:spPr bwMode="auto">
          <a:xfrm>
            <a:off x="533400" y="4343400"/>
            <a:ext cx="505301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dirty="0">
              <a:solidFill>
                <a:srgbClr val="0959A5"/>
              </a:solidFill>
              <a:latin typeface="Calibri"/>
            </a:endParaRPr>
          </a:p>
        </p:txBody>
      </p:sp>
      <p:sp>
        <p:nvSpPr>
          <p:cNvPr id="9" name="Oval 8"/>
          <p:cNvSpPr/>
          <p:nvPr/>
        </p:nvSpPr>
        <p:spPr>
          <a:xfrm>
            <a:off x="5540068" y="4047768"/>
            <a:ext cx="3527732" cy="2505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>
              <a:defRPr/>
            </a:pP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860645" y="3839706"/>
            <a:ext cx="4844955" cy="2770494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>
              <a:defRPr/>
            </a:pP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74017" y="3839135"/>
            <a:ext cx="2492992" cy="1462954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>
              <a:defRPr/>
            </a:pP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74008" y="5242646"/>
            <a:ext cx="2492992" cy="1462954"/>
          </a:xfrm>
          <a:prstGeom prst="ellips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>
              <a:defRPr/>
            </a:pPr>
            <a:endParaRPr lang="en-US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6593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of Ongoing Projects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059363"/>
          </a:xfrm>
        </p:spPr>
        <p:txBody>
          <a:bodyPr/>
          <a:lstStyle/>
          <a:p>
            <a:r>
              <a:rPr lang="en-US" sz="2200" dirty="0" smtClean="0"/>
              <a:t>Remote Community Renewable Energy Imitative (RCRE):</a:t>
            </a:r>
          </a:p>
          <a:p>
            <a:pPr marL="457200" lvl="1" indent="0">
              <a:buNone/>
            </a:pPr>
            <a:r>
              <a:rPr lang="en-US" dirty="0" smtClean="0"/>
              <a:t>Collaboration of NREL, ACEP and CSU funded by DOI to support the development of high RE (wind and solar) contribution power systems on a cost competitive basis</a:t>
            </a:r>
          </a:p>
          <a:p>
            <a:r>
              <a:rPr lang="en-US" sz="2200" dirty="0" smtClean="0"/>
              <a:t>Quality Assurance Framework for Mini-Grids: </a:t>
            </a:r>
          </a:p>
          <a:p>
            <a:pPr marL="457200" lvl="1" indent="0">
              <a:buNone/>
            </a:pPr>
            <a:r>
              <a:rPr lang="en-US" dirty="0" smtClean="0"/>
              <a:t>Developing an accountability structure for mini-grids that mimic’s the current utility framework, building market confidence to allow expanded access to capital markets</a:t>
            </a:r>
          </a:p>
          <a:p>
            <a:pPr indent="-285750"/>
            <a:r>
              <a:rPr lang="en-US" sz="2200" dirty="0" smtClean="0"/>
              <a:t>Green Mini-Grids Africa Facility:</a:t>
            </a:r>
          </a:p>
          <a:p>
            <a:pPr marL="457200" lvl="1" indent="0">
              <a:buNone/>
            </a:pPr>
            <a:r>
              <a:rPr lang="en-US" dirty="0" smtClean="0"/>
              <a:t>A ~$100M financing and accompanying technical support facility for the development of renewable based mini-grids in central Africa with a clear focus on a wide range of off grid power systems</a:t>
            </a:r>
          </a:p>
          <a:p>
            <a:pPr indent="-285750"/>
            <a:r>
              <a:rPr lang="en-US" sz="2200" dirty="0" smtClean="0"/>
              <a:t>Millennium </a:t>
            </a:r>
            <a:r>
              <a:rPr lang="en-US" sz="2200" dirty="0"/>
              <a:t>Challenge Corporation </a:t>
            </a:r>
            <a:r>
              <a:rPr lang="en-US" sz="2200" dirty="0" smtClean="0"/>
              <a:t>/ Indonesia Compact:</a:t>
            </a:r>
          </a:p>
          <a:p>
            <a:pPr marL="457200" lvl="1" indent="0">
              <a:buNone/>
            </a:pPr>
            <a:r>
              <a:rPr lang="en-US" dirty="0" smtClean="0"/>
              <a:t>~$600M Compact to reduce poverty through several tracks including the expanded use of renewable energy generation, primarily in remote islanded systems.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AD7768-F066-6E42-8BFB-B82ADEDAE9A3}" type="slidenum">
              <a:rPr smtClean="0"/>
              <a:pPr>
                <a:defRPr/>
              </a:pPr>
              <a:t>74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775851"/>
      </p:ext>
    </p:extLst>
  </p:cSld>
  <p:clrMapOvr>
    <a:masterClrMapping/>
  </p:clrMapOvr>
  <p:transition xmlns:p14="http://schemas.microsoft.com/office/powerpoint/2010/main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Paths </a:t>
            </a:r>
            <a:r>
              <a:rPr lang="en-US" dirty="0"/>
              <a:t>F</a:t>
            </a:r>
            <a:r>
              <a:rPr lang="en-US" dirty="0" smtClean="0"/>
              <a:t>orwards…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960437"/>
            <a:ext cx="4724400" cy="4983163"/>
          </a:xfrm>
        </p:spPr>
        <p:txBody>
          <a:bodyPr/>
          <a:lstStyle/>
          <a:p>
            <a:pPr algn="ctr"/>
            <a:r>
              <a:rPr lang="en-US" dirty="0" smtClean="0"/>
              <a:t>We know there are many isolated and islanded communities</a:t>
            </a:r>
          </a:p>
          <a:p>
            <a:pPr algn="ctr"/>
            <a:r>
              <a:rPr lang="en-US" dirty="0" smtClean="0"/>
              <a:t>We know the viability of remote and islanded communities depend on economically viable energy supplies that wind can help provide</a:t>
            </a:r>
          </a:p>
          <a:p>
            <a:pPr algn="ctr"/>
            <a:r>
              <a:rPr lang="en-US" dirty="0" smtClean="0"/>
              <a:t>We know that many governments, utilities, and organizations are interested…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		… but the path to take the market forwards are still unclear.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AD7768-F066-6E42-8BFB-B82ADEDAE9A3}" type="slidenum">
              <a:rPr smtClean="0"/>
              <a:pPr>
                <a:defRPr/>
              </a:pPr>
              <a:t>75</a:t>
            </a:fld>
            <a:endParaRPr dirty="0"/>
          </a:p>
        </p:txBody>
      </p:sp>
      <p:sp>
        <p:nvSpPr>
          <p:cNvPr id="7" name="Oval 6"/>
          <p:cNvSpPr/>
          <p:nvPr/>
        </p:nvSpPr>
        <p:spPr>
          <a:xfrm>
            <a:off x="5715000" y="914400"/>
            <a:ext cx="3200400" cy="5715000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545171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76800" y="2057400"/>
            <a:ext cx="3962400" cy="3733800"/>
          </a:xfrm>
        </p:spPr>
        <p:txBody>
          <a:bodyPr>
            <a:normAutofit/>
          </a:bodyPr>
          <a:lstStyle/>
          <a:p>
            <a:pPr eaLnBrk="0" hangingPunct="0"/>
            <a:r>
              <a:rPr lang="en-US" sz="3200" dirty="0" smtClean="0">
                <a:latin typeface="+mn-lt"/>
              </a:rPr>
              <a:t>E. Ian Baring-Gould</a:t>
            </a:r>
          </a:p>
          <a:p>
            <a:pPr eaLnBrk="0" hangingPunct="0"/>
            <a:r>
              <a:rPr lang="en-US" dirty="0" smtClean="0">
                <a:latin typeface="+mn-lt"/>
              </a:rPr>
              <a:t>Technology Deployment Manager</a:t>
            </a:r>
          </a:p>
          <a:p>
            <a:pPr eaLnBrk="0" hangingPunct="0"/>
            <a:r>
              <a:rPr lang="en-US" dirty="0" smtClean="0">
                <a:latin typeface="+mn-lt"/>
              </a:rPr>
              <a:t>National Wind Technology Center &amp; Deployment and Industrial Partnerships</a:t>
            </a:r>
          </a:p>
          <a:p>
            <a:pPr eaLnBrk="0" hangingPunct="0"/>
            <a:r>
              <a:rPr lang="en-US" dirty="0" smtClean="0">
                <a:latin typeface="+mn-lt"/>
              </a:rPr>
              <a:t>303-384-7021</a:t>
            </a:r>
          </a:p>
          <a:p>
            <a:pPr eaLnBrk="0" hangingPunct="0"/>
            <a:r>
              <a:rPr lang="en-US" dirty="0" smtClean="0">
                <a:latin typeface="+mn-lt"/>
              </a:rPr>
              <a:t>Ian.baring-gould@nrel.gov</a:t>
            </a:r>
            <a:endParaRPr lang="en-US" sz="2000" dirty="0" smtClean="0">
              <a:latin typeface="+mn-lt"/>
            </a:endParaRPr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3781425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2438400" y="6337756"/>
            <a:ext cx="1752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FFFFFF"/>
                </a:solidFill>
                <a:latin typeface="Calibri"/>
                <a:cs typeface="Arial" pitchFamily="34" charset="0"/>
              </a:rPr>
              <a:t>NREL 14927</a:t>
            </a:r>
          </a:p>
        </p:txBody>
      </p:sp>
    </p:spTree>
    <p:extLst>
      <p:ext uri="{BB962C8B-B14F-4D97-AF65-F5344CB8AC3E}">
        <p14:creationId xmlns:p14="http://schemas.microsoft.com/office/powerpoint/2010/main" val="367080828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8619" y="2193900"/>
            <a:ext cx="7053869" cy="3965254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5400" dirty="0" smtClean="0">
                <a:solidFill>
                  <a:srgbClr val="000000"/>
                </a:solidFill>
              </a:rPr>
              <a:t>Questions?</a:t>
            </a:r>
          </a:p>
          <a:p>
            <a:pPr marL="0" indent="0" algn="ctr">
              <a:buNone/>
            </a:pPr>
            <a:endParaRPr lang="en-US" sz="5400" dirty="0">
              <a:solidFill>
                <a:srgbClr val="000000"/>
              </a:solidFill>
            </a:endParaRPr>
          </a:p>
        </p:txBody>
      </p:sp>
      <p:pic>
        <p:nvPicPr>
          <p:cNvPr id="4" name="Picture 3" descr="DWEA 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905" y="1343558"/>
            <a:ext cx="50292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99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en-US" i="1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Island Institute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457200" y="885825"/>
            <a:ext cx="8229600" cy="4448175"/>
          </a:xfrm>
        </p:spPr>
        <p:txBody>
          <a:bodyPr/>
          <a:lstStyle/>
          <a:p>
            <a:r>
              <a:rPr lang="en-US" sz="3500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Founded over 30 years ago</a:t>
            </a:r>
          </a:p>
          <a:p>
            <a:r>
              <a:rPr lang="en-US" sz="3500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Over 40 staff and 10 Fellows</a:t>
            </a:r>
          </a:p>
          <a:p>
            <a:r>
              <a:rPr lang="en-US" sz="3500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Successful history of building stakeholder networks</a:t>
            </a:r>
          </a:p>
          <a:p>
            <a:r>
              <a:rPr lang="en-US" sz="3500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Works on all aspects of island life</a:t>
            </a:r>
          </a:p>
          <a:p>
            <a:r>
              <a:rPr lang="en-US" sz="3500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Created the New England Island Energy Network</a:t>
            </a:r>
          </a:p>
        </p:txBody>
      </p:sp>
      <p:pic>
        <p:nvPicPr>
          <p:cNvPr id="16387" name="Picture 1" descr="CIERA_Brooks-e141097448199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181600"/>
            <a:ext cx="285273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2" descr="Suzanne_MacDonald-e14109747789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181600"/>
            <a:ext cx="16764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41383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  <a:latin typeface="Verdana" charset="0"/>
                <a:ea typeface="ＭＳ Ｐゴシック" charset="0"/>
                <a:cs typeface="ＭＳ Ｐゴシック" charset="0"/>
              </a:rPr>
              <a:t>Focus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Wind-diesel hybrid systems</a:t>
            </a:r>
          </a:p>
          <a:p>
            <a:r>
              <a:rPr lang="en-US" sz="4000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Integration of large wind on islanded grids</a:t>
            </a:r>
          </a:p>
          <a:p>
            <a:r>
              <a:rPr lang="en-US" sz="4000">
                <a:solidFill>
                  <a:srgbClr val="336600"/>
                </a:solidFill>
                <a:latin typeface="Verdana" charset="0"/>
                <a:ea typeface="ＭＳ Ｐゴシック" charset="0"/>
                <a:cs typeface="ＭＳ Ｐゴシック" charset="0"/>
              </a:rPr>
              <a:t>Impacts of offshore wind on island communities</a:t>
            </a:r>
          </a:p>
        </p:txBody>
      </p:sp>
    </p:spTree>
    <p:extLst>
      <p:ext uri="{BB962C8B-B14F-4D97-AF65-F5344CB8AC3E}">
        <p14:creationId xmlns:p14="http://schemas.microsoft.com/office/powerpoint/2010/main" val="21939636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nrel_template">
  <a:themeElements>
    <a:clrScheme name="NREL">
      <a:dk1>
        <a:srgbClr val="0959A5"/>
      </a:dk1>
      <a:lt1>
        <a:srgbClr val="FFFFFF"/>
      </a:lt1>
      <a:dk2>
        <a:srgbClr val="000000"/>
      </a:dk2>
      <a:lt2>
        <a:srgbClr val="DDDDDD"/>
      </a:lt2>
      <a:accent1>
        <a:srgbClr val="0079C1"/>
      </a:accent1>
      <a:accent2>
        <a:srgbClr val="E37C00"/>
      </a:accent2>
      <a:accent3>
        <a:srgbClr val="7D3027"/>
      </a:accent3>
      <a:accent4>
        <a:srgbClr val="163A74"/>
      </a:accent4>
      <a:accent5>
        <a:srgbClr val="A5ACB0"/>
      </a:accent5>
      <a:accent6>
        <a:srgbClr val="5A8E22"/>
      </a:accent6>
      <a:hlink>
        <a:srgbClr val="7D3027"/>
      </a:hlink>
      <a:folHlink>
        <a:srgbClr val="5A8E2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NPS_Utility_Wind_template_2011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2F5F"/>
      </a:accent1>
      <a:accent2>
        <a:srgbClr val="E37222"/>
      </a:accent2>
      <a:accent3>
        <a:srgbClr val="C6D9F0"/>
      </a:accent3>
      <a:accent4>
        <a:srgbClr val="FDEADA"/>
      </a:accent4>
      <a:accent5>
        <a:srgbClr val="76923C"/>
      </a:accent5>
      <a:accent6>
        <a:srgbClr val="DDD9C3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tx1">
              <a:lumMod val="75000"/>
              <a:lumOff val="25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</a:objectDefaults>
  <a:extraClrSchemeLst/>
</a:theme>
</file>

<file path=ppt/theme/theme3.xml><?xml version="1.0" encoding="utf-8"?>
<a:theme xmlns:a="http://schemas.openxmlformats.org/drawingml/2006/main" name="Pixel">
  <a:themeElements>
    <a:clrScheme name="Pixel 8">
      <a:dk1>
        <a:srgbClr val="003300"/>
      </a:dk1>
      <a:lt1>
        <a:srgbClr val="FFFFFF"/>
      </a:lt1>
      <a:dk2>
        <a:srgbClr val="000000"/>
      </a:dk2>
      <a:lt2>
        <a:srgbClr val="336600"/>
      </a:lt2>
      <a:accent1>
        <a:srgbClr val="CCCC00"/>
      </a:accent1>
      <a:accent2>
        <a:srgbClr val="669900"/>
      </a:accent2>
      <a:accent3>
        <a:srgbClr val="FFFFFF"/>
      </a:accent3>
      <a:accent4>
        <a:srgbClr val="002A00"/>
      </a:accent4>
      <a:accent5>
        <a:srgbClr val="E2E2AA"/>
      </a:accent5>
      <a:accent6>
        <a:srgbClr val="5C8A00"/>
      </a:accent6>
      <a:hlink>
        <a:srgbClr val="333300"/>
      </a:hlink>
      <a:folHlink>
        <a:srgbClr val="99CC00"/>
      </a:folHlink>
    </a:clrScheme>
    <a:fontScheme name="Pixe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Verdana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Verdana" pitchFamily="-107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4940</Words>
  <Application>Microsoft Macintosh PowerPoint</Application>
  <PresentationFormat>On-screen Show (4:3)</PresentationFormat>
  <Paragraphs>767</Paragraphs>
  <Slides>77</Slides>
  <Notes>50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77</vt:i4>
      </vt:variant>
    </vt:vector>
  </HeadingPairs>
  <TitlesOfParts>
    <vt:vector size="81" baseType="lpstr">
      <vt:lpstr>nrel_template</vt:lpstr>
      <vt:lpstr>NPS_Utility_Wind_template_2011</vt:lpstr>
      <vt:lpstr>Pixel</vt:lpstr>
      <vt:lpstr>Breeze</vt:lpstr>
      <vt:lpstr>PowerPoint Presentation</vt:lpstr>
      <vt:lpstr>PowerPoint Presentation</vt:lpstr>
      <vt:lpstr>Islanded Grid Resource Center  Alaska Update:  </vt:lpstr>
      <vt:lpstr>What is the IGRC:</vt:lpstr>
      <vt:lpstr>Geography 10 time zones • Range of climates</vt:lpstr>
      <vt:lpstr>Participants</vt:lpstr>
      <vt:lpstr>Renewable Energy Alaska Project (REAP) is:</vt:lpstr>
      <vt:lpstr>Island Institute</vt:lpstr>
      <vt:lpstr>Focus</vt:lpstr>
      <vt:lpstr>Outreach </vt:lpstr>
      <vt:lpstr>Technical Issues</vt:lpstr>
      <vt:lpstr>Potential Impacts &amp; Outcomes</vt:lpstr>
      <vt:lpstr>What is Energy?</vt:lpstr>
      <vt:lpstr>Where does energy come from?</vt:lpstr>
      <vt:lpstr>PowerPoint Presentation</vt:lpstr>
      <vt:lpstr>Alaska’s Energy Picture Renewable Electricity Goal 50% by 2025  Renewable Energy Grant Fund – $50 million/yr</vt:lpstr>
      <vt:lpstr>Good Wind Resource</vt:lpstr>
      <vt:lpstr>Alaska installed wind</vt:lpstr>
      <vt:lpstr>Kodiak Electric Association Wind 99.7% renewably powered – 20% from wind wind-diesel/hydro/flywheel/battery hybrid system</vt:lpstr>
      <vt:lpstr> Unalakleet Wind  600 kW • Northwind 100s  Use excees wind for heating public facilities like school and city offices</vt:lpstr>
      <vt:lpstr>Fire Island Wind 11 GE 1.6MW turbines • 2013</vt:lpstr>
      <vt:lpstr>Wind-Diesel Challenges</vt:lpstr>
      <vt:lpstr>Climate St. Paul Alaska • TDX Power  </vt:lpstr>
      <vt:lpstr>PowerPoint Presentation</vt:lpstr>
      <vt:lpstr>Logistics</vt:lpstr>
      <vt:lpstr>PowerPoint Presentation</vt:lpstr>
      <vt:lpstr>Foundations</vt:lpstr>
      <vt:lpstr>Microgrids: A Global Market   </vt:lpstr>
      <vt:lpstr>Microgrid Enabling Technologies:  Distributed Generation  </vt:lpstr>
      <vt:lpstr>Microgrid Enabling Technologies:  Vendor Revenue </vt:lpstr>
      <vt:lpstr>Asia Pacific Leads  Remote Microgrid Revenue  </vt:lpstr>
      <vt:lpstr>Challenges Still Daunting for Microgrids  </vt:lpstr>
      <vt:lpstr>  </vt:lpstr>
      <vt:lpstr>PowerPoint Presentation</vt:lpstr>
      <vt:lpstr>PowerPoint Presentation</vt:lpstr>
      <vt:lpstr>Northern Power Business Lines </vt:lpstr>
      <vt:lpstr>Wind and Microgrid IP Development</vt:lpstr>
      <vt:lpstr>Suitable for Isolated Island &amp; Remote Applications </vt:lpstr>
      <vt:lpstr>NPS Global Footprint</vt:lpstr>
      <vt:lpstr>Understanding W/D Microgrid Issues</vt:lpstr>
      <vt:lpstr>Key Issue: Characterize the Load </vt:lpstr>
      <vt:lpstr>Typical Hybrid W/D Microgrid System 1-Line</vt:lpstr>
      <vt:lpstr>Old W/D Penetration Classes</vt:lpstr>
      <vt:lpstr>Large Village Load Demand: One Day</vt:lpstr>
      <vt:lpstr>A Smaller Village</vt:lpstr>
      <vt:lpstr>Things to Notice</vt:lpstr>
      <vt:lpstr>Low-contribution Systems</vt:lpstr>
      <vt:lpstr>Medium-contribution Systems</vt:lpstr>
      <vt:lpstr>High-contribution Systems</vt:lpstr>
      <vt:lpstr>New and Improved W/D Penetration Classes</vt:lpstr>
      <vt:lpstr>Conclusions / Lessons Learned</vt:lpstr>
      <vt:lpstr>Terms /Glossary</vt:lpstr>
      <vt:lpstr>Extra Credit (Time Permitting):   Case Studies of some selected NPS Wind Diesel Systems </vt:lpstr>
      <vt:lpstr>Alaskan Fleet (A &amp; B Units)</vt:lpstr>
      <vt:lpstr>Buckland Electrical 1-Line Schematic </vt:lpstr>
      <vt:lpstr>PowerPoint Presentation</vt:lpstr>
      <vt:lpstr>Over Yonder Cay</vt:lpstr>
      <vt:lpstr>OYC Energy Flow GUI</vt:lpstr>
      <vt:lpstr>System 1-Line Schematic</vt:lpstr>
      <vt:lpstr>Ramea Island, NFLD, Canada</vt:lpstr>
      <vt:lpstr>North Kohala, HI</vt:lpstr>
      <vt:lpstr>Kohala, HI 1-Line Schematic</vt:lpstr>
      <vt:lpstr>San Nicolas Island, CA, USA</vt:lpstr>
      <vt:lpstr>San Nicolas Island, CA 1-Line Schematic</vt:lpstr>
      <vt:lpstr>(Gasa-do) Island, South Korea</vt:lpstr>
      <vt:lpstr>Gasa-do 1-Line Schematic</vt:lpstr>
      <vt:lpstr>PowerPoint Presentation</vt:lpstr>
      <vt:lpstr>Wind–Diesel, Status of the Market</vt:lpstr>
      <vt:lpstr>PowerPoint Presentation</vt:lpstr>
      <vt:lpstr>Communities on the Verge of an Energy Crisis</vt:lpstr>
      <vt:lpstr>The Industry is Making Progress</vt:lpstr>
      <vt:lpstr>Continued Challenges</vt:lpstr>
      <vt:lpstr>Step by Step Improvements…</vt:lpstr>
      <vt:lpstr>Sample of Ongoing Projects</vt:lpstr>
      <vt:lpstr>Paths Forwards…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Wind Diesel and Islanded-Grids  Thursday April 16, 2015</dc:title>
  <dc:creator>Aimee Gardere</dc:creator>
  <cp:lastModifiedBy>Aimee Gardere</cp:lastModifiedBy>
  <cp:revision>6</cp:revision>
  <dcterms:created xsi:type="dcterms:W3CDTF">2015-04-15T21:20:38Z</dcterms:created>
  <dcterms:modified xsi:type="dcterms:W3CDTF">2015-04-16T19:43:23Z</dcterms:modified>
</cp:coreProperties>
</file>