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sldIdLst>
    <p:sldId id="268" r:id="rId4"/>
    <p:sldId id="270" r:id="rId5"/>
    <p:sldId id="259" r:id="rId6"/>
    <p:sldId id="260" r:id="rId7"/>
    <p:sldId id="264" r:id="rId8"/>
    <p:sldId id="265" r:id="rId9"/>
    <p:sldId id="266" r:id="rId10"/>
    <p:sldId id="271" r:id="rId11"/>
    <p:sldId id="267" r:id="rId12"/>
    <p:sldId id="269" r:id="rId13"/>
    <p:sldId id="272" r:id="rId14"/>
    <p:sldId id="25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1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6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2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83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333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25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05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0311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8" indent="0" algn="ctr">
              <a:buNone/>
              <a:defRPr/>
            </a:lvl2pPr>
            <a:lvl3pPr marL="913276" indent="0" algn="ctr">
              <a:buNone/>
              <a:defRPr/>
            </a:lvl3pPr>
            <a:lvl4pPr marL="1369915" indent="0" algn="ctr">
              <a:buNone/>
              <a:defRPr/>
            </a:lvl4pPr>
            <a:lvl5pPr marL="1826555" indent="0" algn="ctr">
              <a:buNone/>
              <a:defRPr/>
            </a:lvl5pPr>
            <a:lvl6pPr marL="2283193" indent="0" algn="ctr">
              <a:buNone/>
              <a:defRPr/>
            </a:lvl6pPr>
            <a:lvl7pPr marL="2739831" indent="0" algn="ctr">
              <a:buNone/>
              <a:defRPr/>
            </a:lvl7pPr>
            <a:lvl8pPr marL="3196469" indent="0" algn="ctr">
              <a:buNone/>
              <a:defRPr/>
            </a:lvl8pPr>
            <a:lvl9pPr marL="36531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8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5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5" y="290672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8" indent="0">
              <a:buNone/>
              <a:defRPr sz="1800"/>
            </a:lvl2pPr>
            <a:lvl3pPr marL="913276" indent="0">
              <a:buNone/>
              <a:defRPr sz="1600"/>
            </a:lvl3pPr>
            <a:lvl4pPr marL="1369915" indent="0">
              <a:buNone/>
              <a:defRPr sz="1400"/>
            </a:lvl4pPr>
            <a:lvl5pPr marL="1826555" indent="0">
              <a:buNone/>
              <a:defRPr sz="1400"/>
            </a:lvl5pPr>
            <a:lvl6pPr marL="2283193" indent="0">
              <a:buNone/>
              <a:defRPr sz="1400"/>
            </a:lvl6pPr>
            <a:lvl7pPr marL="2739831" indent="0">
              <a:buNone/>
              <a:defRPr sz="1400"/>
            </a:lvl7pPr>
            <a:lvl8pPr marL="3196469" indent="0">
              <a:buNone/>
              <a:defRPr sz="1400"/>
            </a:lvl8pPr>
            <a:lvl9pPr marL="365310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506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6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8" indent="0">
              <a:buNone/>
              <a:defRPr sz="2000" b="1"/>
            </a:lvl2pPr>
            <a:lvl3pPr marL="913276" indent="0">
              <a:buNone/>
              <a:defRPr sz="1800" b="1"/>
            </a:lvl3pPr>
            <a:lvl4pPr marL="1369915" indent="0">
              <a:buNone/>
              <a:defRPr sz="1600" b="1"/>
            </a:lvl4pPr>
            <a:lvl5pPr marL="1826555" indent="0">
              <a:buNone/>
              <a:defRPr sz="1600" b="1"/>
            </a:lvl5pPr>
            <a:lvl6pPr marL="2283193" indent="0">
              <a:buNone/>
              <a:defRPr sz="1600" b="1"/>
            </a:lvl6pPr>
            <a:lvl7pPr marL="2739831" indent="0">
              <a:buNone/>
              <a:defRPr sz="1600" b="1"/>
            </a:lvl7pPr>
            <a:lvl8pPr marL="3196469" indent="0">
              <a:buNone/>
              <a:defRPr sz="1600" b="1"/>
            </a:lvl8pPr>
            <a:lvl9pPr marL="36531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8" indent="0">
              <a:buNone/>
              <a:defRPr sz="2000" b="1"/>
            </a:lvl2pPr>
            <a:lvl3pPr marL="913276" indent="0">
              <a:buNone/>
              <a:defRPr sz="1800" b="1"/>
            </a:lvl3pPr>
            <a:lvl4pPr marL="1369915" indent="0">
              <a:buNone/>
              <a:defRPr sz="1600" b="1"/>
            </a:lvl4pPr>
            <a:lvl5pPr marL="1826555" indent="0">
              <a:buNone/>
              <a:defRPr sz="1600" b="1"/>
            </a:lvl5pPr>
            <a:lvl6pPr marL="2283193" indent="0">
              <a:buNone/>
              <a:defRPr sz="1600" b="1"/>
            </a:lvl6pPr>
            <a:lvl7pPr marL="2739831" indent="0">
              <a:buNone/>
              <a:defRPr sz="1600" b="1"/>
            </a:lvl7pPr>
            <a:lvl8pPr marL="3196469" indent="0">
              <a:buNone/>
              <a:defRPr sz="1600" b="1"/>
            </a:lvl8pPr>
            <a:lvl9pPr marL="36531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8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27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8" indent="0">
              <a:buNone/>
              <a:defRPr sz="1200"/>
            </a:lvl2pPr>
            <a:lvl3pPr marL="913276" indent="0">
              <a:buNone/>
              <a:defRPr sz="1000"/>
            </a:lvl3pPr>
            <a:lvl4pPr marL="1369915" indent="0">
              <a:buNone/>
              <a:defRPr sz="900"/>
            </a:lvl4pPr>
            <a:lvl5pPr marL="1826555" indent="0">
              <a:buNone/>
              <a:defRPr sz="900"/>
            </a:lvl5pPr>
            <a:lvl6pPr marL="2283193" indent="0">
              <a:buNone/>
              <a:defRPr sz="900"/>
            </a:lvl6pPr>
            <a:lvl7pPr marL="2739831" indent="0">
              <a:buNone/>
              <a:defRPr sz="900"/>
            </a:lvl7pPr>
            <a:lvl8pPr marL="3196469" indent="0">
              <a:buNone/>
              <a:defRPr sz="900"/>
            </a:lvl8pPr>
            <a:lvl9pPr marL="36531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616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8" indent="0">
              <a:buNone/>
              <a:defRPr sz="2800"/>
            </a:lvl2pPr>
            <a:lvl3pPr marL="913276" indent="0">
              <a:buNone/>
              <a:defRPr sz="2400"/>
            </a:lvl3pPr>
            <a:lvl4pPr marL="1369915" indent="0">
              <a:buNone/>
              <a:defRPr sz="2000"/>
            </a:lvl4pPr>
            <a:lvl5pPr marL="1826555" indent="0">
              <a:buNone/>
              <a:defRPr sz="2000"/>
            </a:lvl5pPr>
            <a:lvl6pPr marL="2283193" indent="0">
              <a:buNone/>
              <a:defRPr sz="2000"/>
            </a:lvl6pPr>
            <a:lvl7pPr marL="2739831" indent="0">
              <a:buNone/>
              <a:defRPr sz="2000"/>
            </a:lvl7pPr>
            <a:lvl8pPr marL="3196469" indent="0">
              <a:buNone/>
              <a:defRPr sz="2000"/>
            </a:lvl8pPr>
            <a:lvl9pPr marL="365310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8" indent="0">
              <a:buNone/>
              <a:defRPr sz="1200"/>
            </a:lvl2pPr>
            <a:lvl3pPr marL="913276" indent="0">
              <a:buNone/>
              <a:defRPr sz="1000"/>
            </a:lvl3pPr>
            <a:lvl4pPr marL="1369915" indent="0">
              <a:buNone/>
              <a:defRPr sz="900"/>
            </a:lvl4pPr>
            <a:lvl5pPr marL="1826555" indent="0">
              <a:buNone/>
              <a:defRPr sz="900"/>
            </a:lvl5pPr>
            <a:lvl6pPr marL="2283193" indent="0">
              <a:buNone/>
              <a:defRPr sz="900"/>
            </a:lvl6pPr>
            <a:lvl7pPr marL="2739831" indent="0">
              <a:buNone/>
              <a:defRPr sz="900"/>
            </a:lvl7pPr>
            <a:lvl8pPr marL="3196469" indent="0">
              <a:buNone/>
              <a:defRPr sz="900"/>
            </a:lvl8pPr>
            <a:lvl9pPr marL="36531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397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79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151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2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457C-32ED-4551-BF70-BE0088394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D37A-CE19-4DA0-A1AB-31BB6FFE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55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70" tIns="44402" rIns="90370" bIns="44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70" tIns="44402" rIns="90370" bIns="44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9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3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7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5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78" indent="-34247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38" indent="-28540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1597" indent="-2283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latin typeface="+mn-lt"/>
        </a:defRPr>
      </a:lvl3pPr>
      <a:lvl4pPr marL="1598234" indent="-22831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4875" indent="-2283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1512" indent="-2283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68151" indent="-2283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4790" indent="-2283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1427" indent="-2283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8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6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15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55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3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31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69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08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nd-works.org/cms/index.php?id=1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wind-power-program.com/small_turbines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351" y="2474141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Need for Product Qualifications for the Federal Investment Tax Credit (ITC)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80395" y="1215100"/>
            <a:ext cx="7239530" cy="39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7" tIns="44287" rIns="90157" bIns="44287"/>
          <a:lstStyle/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New York, Massachusetts, Nevada, and Oregon now require certification to AWEA 9.1.  Several other states are in the process of instituting this requirement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The U.K. and Japan require certification to qualify for their feed-in-tariff national incentives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DWEA has developed a set of complementary requirements for turbine above the 200m2 scope of AWEA 9.1; which are also being adopted by states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As of 6/2013 there are 11 models certified in the U.S.  22 models are in the process of certification.  Over 20 models are certified in the UK.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36" y="229056"/>
            <a:ext cx="7753006" cy="780909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/>
              <a:t>Certification Requirements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534173" y="909735"/>
            <a:ext cx="800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23" tIns="45545" rIns="91123" bIns="4554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3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80395" y="1215100"/>
            <a:ext cx="5488585" cy="39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7" tIns="44287" rIns="90157" bIns="44287"/>
          <a:lstStyle/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Over 4,000 1980’s era turbines up to 100 kW are being removed from California windfarms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Several companies, with varying expertise, offer rebuilt turbines and towers for sale, claiming ITC eligibility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These systems previously received federal and state tax credits and depreciation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Need clarification on what is eligible and what is not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36" y="229056"/>
            <a:ext cx="7753006" cy="780909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/>
              <a:t>Rebuilt Small Turbines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534173" y="909735"/>
            <a:ext cx="800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23" tIns="45545" rIns="91123" bIns="4554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2137892"/>
            <a:ext cx="2769838" cy="45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351" y="1198609"/>
            <a:ext cx="6096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DWEA Request: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I:  </a:t>
            </a:r>
            <a:r>
              <a:rPr lang="en-US" sz="3200" dirty="0" smtClean="0"/>
              <a:t>Require Certifications to Qualify for Wind Turbine ITC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398" y="2619663"/>
            <a:ext cx="8229600" cy="2209800"/>
          </a:xfrm>
        </p:spPr>
        <p:txBody>
          <a:bodyPr>
            <a:noAutofit/>
          </a:bodyPr>
          <a:lstStyle/>
          <a:p>
            <a:pPr marL="457200" lvl="1">
              <a:buFont typeface="Courier New" pitchFamily="49" charset="0"/>
              <a:buChar char="o"/>
            </a:pPr>
            <a:r>
              <a:rPr lang="en-US" sz="2400" dirty="0" smtClean="0"/>
              <a:t>≤ 200m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:  AWEA 9.1-2009 by accredited certification agency</a:t>
            </a:r>
          </a:p>
          <a:p>
            <a:pPr marL="457200" lvl="1">
              <a:buFont typeface="Courier New" pitchFamily="49" charset="0"/>
              <a:buChar char="o"/>
            </a:pPr>
            <a:r>
              <a:rPr lang="en-US" sz="2400" dirty="0" smtClean="0"/>
              <a:t>&gt; </a:t>
            </a:r>
            <a:r>
              <a:rPr lang="en-US" sz="2400" dirty="0"/>
              <a:t>200m</a:t>
            </a:r>
            <a:r>
              <a:rPr lang="en-US" sz="2400" baseline="30000" dirty="0"/>
              <a:t>2</a:t>
            </a:r>
            <a:r>
              <a:rPr lang="en-US" sz="2400" dirty="0"/>
              <a:t>:  </a:t>
            </a:r>
            <a:r>
              <a:rPr lang="en-US" sz="2400" dirty="0" smtClean="0"/>
              <a:t>Certified power performance and acoustic test reports by accredited body, plus either certified design evaluation or significant operational experience (e.g., &gt;500K fleet hours &amp; 25 installs &amp; 2+ years on at least 5 units); plus standardized performance reporting</a:t>
            </a:r>
          </a:p>
          <a:p>
            <a:pPr marL="457200" lvl="1">
              <a:buFont typeface="Courier New" pitchFamily="49" charset="0"/>
              <a:buChar char="o"/>
            </a:pPr>
            <a:r>
              <a:rPr lang="en-US" sz="2400" dirty="0" smtClean="0"/>
              <a:t>On rebuilt turbines, only new components and re-installation expenses qualify for the ITC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282" y="1270799"/>
            <a:ext cx="5651067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DWEA Request: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Phase II:  </a:t>
            </a:r>
            <a:r>
              <a:rPr lang="en-US" sz="3200" dirty="0" smtClean="0"/>
              <a:t>Extend Small Wind Certification Requirements to Other Federal Incentive / Procurement Programs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261" y="3534063"/>
            <a:ext cx="7313110" cy="2209800"/>
          </a:xfrm>
        </p:spPr>
        <p:txBody>
          <a:bodyPr>
            <a:noAutofit/>
          </a:bodyPr>
          <a:lstStyle/>
          <a:p>
            <a:pPr marL="457200" lvl="1">
              <a:buFont typeface="Courier New" pitchFamily="49" charset="0"/>
              <a:buChar char="o"/>
            </a:pPr>
            <a:r>
              <a:rPr lang="en-US" sz="2400" dirty="0" smtClean="0"/>
              <a:t>USDA REAP (DWEA pursuing)</a:t>
            </a:r>
          </a:p>
          <a:p>
            <a:pPr marL="457200" lvl="1">
              <a:buFont typeface="Courier New" pitchFamily="49" charset="0"/>
              <a:buChar char="o"/>
            </a:pPr>
            <a:r>
              <a:rPr lang="en-US" sz="2400" dirty="0" smtClean="0"/>
              <a:t>Misc. federal facilities and procurements</a:t>
            </a:r>
          </a:p>
          <a:p>
            <a:pPr marL="457200" lvl="1">
              <a:buFont typeface="Courier New" pitchFamily="49" charset="0"/>
              <a:buChar char="o"/>
            </a:pPr>
            <a:r>
              <a:rPr lang="en-US" sz="2400" dirty="0"/>
              <a:t>Military facilities and </a:t>
            </a:r>
            <a:r>
              <a:rPr lang="en-US" sz="2400" dirty="0" smtClean="0"/>
              <a:t>procurements</a:t>
            </a:r>
          </a:p>
          <a:p>
            <a:pPr marL="457200" lvl="1">
              <a:buFont typeface="Courier New" pitchFamily="49" charset="0"/>
              <a:buChar char="o"/>
            </a:pPr>
            <a:r>
              <a:rPr lang="en-US" sz="2400" dirty="0" smtClean="0"/>
              <a:t>Foreign assistance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6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47650"/>
            <a:ext cx="8229600" cy="990600"/>
          </a:xfrm>
        </p:spPr>
        <p:txBody>
          <a:bodyPr/>
          <a:lstStyle/>
          <a:p>
            <a:pPr algn="l">
              <a:defRPr/>
            </a:pPr>
            <a:r>
              <a:rPr lang="en-US" sz="4000" b="1" dirty="0"/>
              <a:t>Modern Small Wind Turbines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>
                <a:solidFill>
                  <a:schemeClr val="tx1"/>
                </a:solidFill>
              </a:rPr>
              <a:t>High Tech, High Reliability, Low Maintenance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2100"/>
            <a:ext cx="4667250" cy="4210050"/>
          </a:xfrm>
        </p:spPr>
        <p:txBody>
          <a:bodyPr/>
          <a:lstStyle/>
          <a:p>
            <a:pPr marL="456638" indent="-456638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3333CC"/>
                </a:solidFill>
                <a:latin typeface="Arial" charset="0"/>
              </a:rPr>
              <a:t>Products from 2 – 100 kW</a:t>
            </a:r>
          </a:p>
          <a:p>
            <a:pPr marL="456638" indent="-456638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3333CC"/>
                </a:solidFill>
                <a:latin typeface="Arial" charset="0"/>
              </a:rPr>
              <a:t>Technically </a:t>
            </a:r>
            <a:r>
              <a:rPr lang="en-US" sz="2600" b="1" dirty="0" smtClean="0">
                <a:solidFill>
                  <a:srgbClr val="3333CC"/>
                </a:solidFill>
                <a:latin typeface="Arial" charset="0"/>
              </a:rPr>
              <a:t>Advanced (Sophisticated </a:t>
            </a:r>
            <a:r>
              <a:rPr lang="en-US" sz="2600" b="1" dirty="0">
                <a:solidFill>
                  <a:srgbClr val="3333CC"/>
                </a:solidFill>
                <a:latin typeface="Arial" charset="0"/>
              </a:rPr>
              <a:t>&amp; </a:t>
            </a:r>
            <a:r>
              <a:rPr lang="en-US" sz="2600" b="1" dirty="0" smtClean="0">
                <a:solidFill>
                  <a:srgbClr val="3333CC"/>
                </a:solidFill>
                <a:latin typeface="Arial" charset="0"/>
              </a:rPr>
              <a:t>Simple)</a:t>
            </a:r>
            <a:endParaRPr lang="en-US" sz="2600" b="1" dirty="0">
              <a:solidFill>
                <a:srgbClr val="3333CC"/>
              </a:solidFill>
              <a:latin typeface="Arial" charset="0"/>
            </a:endParaRPr>
          </a:p>
          <a:p>
            <a:pPr marL="456638" indent="-456638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3333CC"/>
                </a:solidFill>
                <a:latin typeface="Arial" charset="0"/>
              </a:rPr>
              <a:t>Low - Very Low Maintenance </a:t>
            </a:r>
            <a:r>
              <a:rPr lang="en-US" sz="2600" b="1" dirty="0" smtClean="0">
                <a:solidFill>
                  <a:srgbClr val="3333CC"/>
                </a:solidFill>
                <a:latin typeface="Arial" charset="0"/>
              </a:rPr>
              <a:t>Requirements</a:t>
            </a:r>
          </a:p>
          <a:p>
            <a:pPr marL="456638" indent="-456638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r>
              <a:rPr lang="en-US" sz="2600" b="1" dirty="0" smtClean="0">
                <a:solidFill>
                  <a:srgbClr val="3333CC"/>
                </a:solidFill>
                <a:latin typeface="Arial" charset="0"/>
              </a:rPr>
              <a:t>Track records up to 30 years</a:t>
            </a:r>
            <a:endParaRPr lang="en-US" sz="2600" b="1" dirty="0">
              <a:solidFill>
                <a:srgbClr val="3333CC"/>
              </a:solidFill>
              <a:latin typeface="Arial" charset="0"/>
            </a:endParaRPr>
          </a:p>
          <a:p>
            <a:pPr marL="456638" indent="-456638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North American Companies Lead</a:t>
            </a:r>
          </a:p>
        </p:txBody>
      </p: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7164381" y="1561305"/>
            <a:ext cx="1886667" cy="2343037"/>
            <a:chOff x="3275" y="960"/>
            <a:chExt cx="1006" cy="1256"/>
          </a:xfrm>
        </p:grpSpPr>
        <p:pic>
          <p:nvPicPr>
            <p:cNvPr id="6158" name="Picture 5"/>
            <p:cNvPicPr>
              <a:picLocks noChangeArrowheads="1"/>
            </p:cNvPicPr>
            <p:nvPr/>
          </p:nvPicPr>
          <p:blipFill>
            <a:blip r:embed="rId2">
              <a:lum brigh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960"/>
              <a:ext cx="1006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11"/>
            <p:cNvSpPr txBox="1">
              <a:spLocks noChangeArrowheads="1"/>
            </p:cNvSpPr>
            <p:nvPr/>
          </p:nvSpPr>
          <p:spPr bwMode="auto">
            <a:xfrm>
              <a:off x="3276" y="1980"/>
              <a:ext cx="67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10 kW</a:t>
              </a:r>
            </a:p>
          </p:txBody>
        </p:sp>
      </p:grp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6418443" y="3895026"/>
            <a:ext cx="1181100" cy="2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0" rIns="91332" bIns="45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(Not to scale)</a:t>
            </a:r>
          </a:p>
        </p:txBody>
      </p:sp>
      <p:sp>
        <p:nvSpPr>
          <p:cNvPr id="6152" name="Line 20"/>
          <p:cNvSpPr>
            <a:spLocks noChangeShapeType="1"/>
          </p:cNvSpPr>
          <p:nvPr/>
        </p:nvSpPr>
        <p:spPr bwMode="auto">
          <a:xfrm>
            <a:off x="425462" y="131445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32" tIns="45660" rIns="91332" bIns="45660" anchor="ctr"/>
          <a:lstStyle/>
          <a:p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18" y="4173126"/>
            <a:ext cx="1878031" cy="24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traightupenergy.com/wp-content/uploads/2010/05/50kW-rur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4" y="4173114"/>
            <a:ext cx="1882481" cy="25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sak.com/catalog/images/skystre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61" y="1561318"/>
            <a:ext cx="2118246" cy="21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164382" y="6271056"/>
            <a:ext cx="10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2" tIns="45660" rIns="91332" bIns="45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FFFF"/>
                </a:solidFill>
              </a:rPr>
              <a:t>100 kW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187043" y="3190452"/>
            <a:ext cx="868230" cy="3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0" rIns="91332" bIns="45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/>
              <a:t>2 kW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126512" y="6304460"/>
            <a:ext cx="868230" cy="3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0" rIns="91332" bIns="45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FFFF"/>
                </a:solidFill>
              </a:rPr>
              <a:t>50 kW</a:t>
            </a:r>
          </a:p>
        </p:txBody>
      </p:sp>
    </p:spTree>
    <p:extLst>
      <p:ext uri="{BB962C8B-B14F-4D97-AF65-F5344CB8AC3E}">
        <p14:creationId xmlns:p14="http://schemas.microsoft.com/office/powerpoint/2010/main" val="16537794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60375"/>
            <a:ext cx="5362575" cy="543815"/>
          </a:xfrm>
        </p:spPr>
        <p:txBody>
          <a:bodyPr lIns="63595" tIns="25438" rIns="63595" bIns="25438" anchor="t">
            <a:spAutoFit/>
          </a:bodyPr>
          <a:lstStyle/>
          <a:p>
            <a:pPr>
              <a:defRPr/>
            </a:pPr>
            <a:r>
              <a:rPr lang="en-US" sz="3200" b="1" dirty="0" smtClean="0"/>
              <a:t>Turbine Configurations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720762" y="957431"/>
            <a:ext cx="4637052" cy="935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0388" y="1400175"/>
            <a:ext cx="5137150" cy="5483053"/>
          </a:xfrm>
          <a:noFill/>
        </p:spPr>
        <p:txBody>
          <a:bodyPr lIns="63595" tIns="25438" rIns="63595" bIns="25438">
            <a:spAutoFit/>
          </a:bodyPr>
          <a:lstStyle/>
          <a:p>
            <a:pPr>
              <a:lnSpc>
                <a:spcPct val="88000"/>
              </a:lnSpc>
              <a:spcBef>
                <a:spcPct val="42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400" b="1" dirty="0" smtClean="0">
                <a:latin typeface="Arial" panose="020B0604020202020204" pitchFamily="34" charset="0"/>
              </a:rPr>
              <a:t>Hundreds of Possible Configurations ...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Most can’t Compete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400" b="1" dirty="0" smtClean="0">
                <a:latin typeface="Arial" panose="020B0604020202020204" pitchFamily="34" charset="0"/>
              </a:rPr>
              <a:t>Non-Competitive </a:t>
            </a:r>
            <a:r>
              <a:rPr lang="en-US" sz="2400" b="1" dirty="0" err="1" smtClean="0">
                <a:latin typeface="Arial" panose="020B0604020202020204" pitchFamily="34" charset="0"/>
              </a:rPr>
              <a:t>Configur-ations</a:t>
            </a:r>
            <a:r>
              <a:rPr lang="en-US" sz="2400" b="1" dirty="0" smtClean="0">
                <a:latin typeface="Arial" panose="020B0604020202020204" pitchFamily="34" charset="0"/>
              </a:rPr>
              <a:t> Keep Showing-up and Attracting Naive Investors:</a:t>
            </a:r>
          </a:p>
          <a:p>
            <a:pPr marL="800100" lvl="1"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1800" b="1" dirty="0" smtClean="0">
                <a:latin typeface="Arial" panose="020B0604020202020204" pitchFamily="34" charset="0"/>
              </a:rPr>
              <a:t>“Funneling” Flow Concentrators</a:t>
            </a:r>
          </a:p>
          <a:p>
            <a:pPr marL="800100" lvl="1"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1800" b="1" dirty="0" smtClean="0">
                <a:latin typeface="Arial" panose="020B0604020202020204" pitchFamily="34" charset="0"/>
              </a:rPr>
              <a:t>Diffuser-type Flow </a:t>
            </a:r>
            <a:r>
              <a:rPr lang="en-US" sz="1800" b="1" dirty="0">
                <a:latin typeface="Arial" panose="020B0604020202020204" pitchFamily="34" charset="0"/>
              </a:rPr>
              <a:t>C</a:t>
            </a:r>
            <a:r>
              <a:rPr lang="en-US" sz="1800" b="1" dirty="0" smtClean="0">
                <a:latin typeface="Arial" panose="020B0604020202020204" pitchFamily="34" charset="0"/>
              </a:rPr>
              <a:t>oncentrators</a:t>
            </a:r>
            <a:r>
              <a:rPr lang="en-US" sz="1600" b="1" dirty="0" smtClean="0">
                <a:latin typeface="Arial" panose="020B0604020202020204" pitchFamily="34" charset="0"/>
              </a:rPr>
              <a:t> </a:t>
            </a:r>
          </a:p>
          <a:p>
            <a:pPr marL="800100" lvl="1"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1800" b="1" dirty="0" smtClean="0">
                <a:latin typeface="Arial" panose="020B0604020202020204" pitchFamily="34" charset="0"/>
              </a:rPr>
              <a:t>Savonius Vertical-Axis Rotors with Electrical Generator</a:t>
            </a:r>
          </a:p>
          <a:p>
            <a:pPr marL="800100" lvl="1"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1800" b="1" dirty="0" smtClean="0">
                <a:latin typeface="Arial" panose="020B0604020202020204" pitchFamily="34" charset="0"/>
              </a:rPr>
              <a:t>Helical Darrieus Vertical-Axis Rotors</a:t>
            </a:r>
          </a:p>
          <a:p>
            <a:pPr marL="800100" lvl="1"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1800" b="1" dirty="0" smtClean="0">
                <a:latin typeface="Arial" panose="020B0604020202020204" pitchFamily="34" charset="0"/>
              </a:rPr>
              <a:t>Cloth-Blade, Sail Wings Rotors</a:t>
            </a:r>
          </a:p>
          <a:p>
            <a:pPr marL="800100" lvl="1"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1800" b="1" dirty="0" smtClean="0">
                <a:latin typeface="Arial" panose="020B0604020202020204" pitchFamily="34" charset="0"/>
              </a:rPr>
              <a:t>Windmill Rotor with Electrical Generator</a:t>
            </a:r>
          </a:p>
          <a:p>
            <a:pPr>
              <a:lnSpc>
                <a:spcPct val="88000"/>
              </a:lnSpc>
              <a:spcBef>
                <a:spcPct val="42000"/>
              </a:spcBef>
              <a:buClr>
                <a:srgbClr val="FFCC66"/>
              </a:buClr>
              <a:buSzTx/>
              <a:buFont typeface="Monotype Sorts" pitchFamily="2" charset="2"/>
              <a:buNone/>
              <a:tabLst>
                <a:tab pos="857250" algn="l"/>
              </a:tabLst>
            </a:pPr>
            <a:r>
              <a:rPr lang="en-US" sz="1600" b="1" dirty="0" smtClean="0"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5838825" y="323850"/>
            <a:ext cx="2884488" cy="6305550"/>
            <a:chOff x="3726" y="348"/>
            <a:chExt cx="1817" cy="3972"/>
          </a:xfrm>
        </p:grpSpPr>
        <p:pic>
          <p:nvPicPr>
            <p:cNvPr id="8198" name="Picture 6" descr="C:\VP2000\Taxonomy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2140"/>
              <a:ext cx="1774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C:\VP2000\Taxonomy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348"/>
              <a:ext cx="181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17988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37" y="261758"/>
            <a:ext cx="5548313" cy="1036258"/>
          </a:xfrm>
        </p:spPr>
        <p:txBody>
          <a:bodyPr wrap="square" lIns="63595" tIns="25438" rIns="63595" bIns="25438" anchor="t">
            <a:spAutoFit/>
          </a:bodyPr>
          <a:lstStyle/>
          <a:p>
            <a:pPr algn="l">
              <a:defRPr/>
            </a:pPr>
            <a:r>
              <a:rPr lang="en-US" sz="3200" b="1" dirty="0" smtClean="0"/>
              <a:t>Endless Supply of “Snake Oil” Products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275" y="1819275"/>
            <a:ext cx="5556250" cy="4311000"/>
          </a:xfrm>
          <a:noFill/>
        </p:spPr>
        <p:txBody>
          <a:bodyPr lIns="63595" tIns="25438" rIns="63595" bIns="25438">
            <a:spAutoFit/>
          </a:bodyPr>
          <a:lstStyle/>
          <a:p>
            <a:pPr>
              <a:lnSpc>
                <a:spcPct val="88000"/>
              </a:lnSpc>
              <a:spcBef>
                <a:spcPct val="42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>
                <a:latin typeface="Arial" panose="020B0604020202020204" pitchFamily="34" charset="0"/>
              </a:rPr>
              <a:t>C</a:t>
            </a:r>
            <a:r>
              <a:rPr lang="en-US" sz="2000" b="1" dirty="0" smtClean="0">
                <a:latin typeface="Arial" panose="020B0604020202020204" pitchFamily="34" charset="0"/>
              </a:rPr>
              <a:t>lueless inventors and unethical opportunists bring dozens of new small wind turbines to market annually 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General public wants to believe that there’s been a performance and cost breakthrough; but lack the experience or tools to sort wheat from chaff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For numerous articles and citations, see subcategories at </a:t>
            </a:r>
            <a:r>
              <a:rPr lang="en-US" sz="2000" b="1" dirty="0" smtClean="0">
                <a:latin typeface="Arial" panose="020B0604020202020204" pitchFamily="34" charset="0"/>
                <a:hlinkClick r:id="rId2"/>
              </a:rPr>
              <a:t>http://www.wind-works.org/cms/index.php?id=17</a:t>
            </a:r>
            <a:r>
              <a:rPr lang="en-US" sz="2000" b="1" dirty="0" smtClean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U.S. Green Building Council LEED, with no wind turbine standards, nurtures fringe products for green buildings</a:t>
            </a:r>
          </a:p>
        </p:txBody>
      </p:sp>
      <p:pic>
        <p:nvPicPr>
          <p:cNvPr id="92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356100"/>
            <a:ext cx="18764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nstablogsimages.com/images/2009/08/14/wind-tamer_1_EDDtt_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r="4646"/>
          <a:stretch/>
        </p:blipFill>
        <p:spPr bwMode="auto">
          <a:xfrm>
            <a:off x="6425948" y="412138"/>
            <a:ext cx="2226177" cy="19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412548"/>
            <a:ext cx="1837480" cy="1837480"/>
          </a:xfrm>
          <a:prstGeom prst="rect">
            <a:avLst/>
          </a:prstGeom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92137" y="1354793"/>
            <a:ext cx="5548313" cy="935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047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50" y="231260"/>
            <a:ext cx="4200525" cy="543815"/>
          </a:xfrm>
        </p:spPr>
        <p:txBody>
          <a:bodyPr lIns="63595" tIns="25438" rIns="63595" bIns="25438" anchor="t">
            <a:spAutoFit/>
          </a:bodyPr>
          <a:lstStyle/>
          <a:p>
            <a:pPr>
              <a:defRPr/>
            </a:pPr>
            <a:r>
              <a:rPr lang="en-US" sz="3200" b="1" dirty="0" smtClean="0"/>
              <a:t>Example:  DyoCore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667050" y="775075"/>
            <a:ext cx="5114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0388" y="1091256"/>
            <a:ext cx="5889839" cy="6366948"/>
          </a:xfrm>
          <a:noFill/>
        </p:spPr>
        <p:txBody>
          <a:bodyPr wrap="square" lIns="63595" tIns="25438" rIns="63595" bIns="25438">
            <a:spAutoFit/>
          </a:bodyPr>
          <a:lstStyle/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6.5 ft diameter roof-mounted wind turbine built in Southern </a:t>
            </a:r>
            <a:r>
              <a:rPr lang="en-US" sz="2000" b="1" dirty="0">
                <a:latin typeface="Arial" panose="020B0604020202020204" pitchFamily="34" charset="0"/>
              </a:rPr>
              <a:t>C</a:t>
            </a:r>
            <a:r>
              <a:rPr lang="en-US" sz="2000" b="1" dirty="0" smtClean="0">
                <a:latin typeface="Arial" panose="020B0604020202020204" pitchFamily="34" charset="0"/>
              </a:rPr>
              <a:t>alifornia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Claimed Rated Power of 1.6 kW at 18 mph – which is 4.5 times the maximum theoretical efficiency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$2,000 product “qualified” for $4,800 California rebate; plus they qualified for the federal ITC … Turbines were sold for $1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CEC shut down their program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after receiving &gt; $50M in rebate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application in 3 months in 2010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CEC investigation revealed the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fraud and they rejected pending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applications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Legitimate California industry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still hasn’t recovered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endParaRPr lang="en-US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endParaRPr lang="en-US" sz="1600" b="1" dirty="0" smtClean="0">
              <a:latin typeface="Arial" panose="020B0604020202020204" pitchFamily="34" charset="0"/>
            </a:endParaRPr>
          </a:p>
        </p:txBody>
      </p:sp>
      <p:pic>
        <p:nvPicPr>
          <p:cNvPr id="922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27" y="576815"/>
            <a:ext cx="2499577" cy="33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6" y="4114800"/>
            <a:ext cx="3892888" cy="25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5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50" y="231260"/>
            <a:ext cx="4910653" cy="543815"/>
          </a:xfrm>
        </p:spPr>
        <p:txBody>
          <a:bodyPr wrap="square" lIns="63595" tIns="25438" rIns="63595" bIns="25438" anchor="t">
            <a:spAutoFit/>
          </a:bodyPr>
          <a:lstStyle/>
          <a:p>
            <a:pPr>
              <a:defRPr/>
            </a:pPr>
            <a:r>
              <a:rPr lang="en-US" sz="3200" b="1" dirty="0" smtClean="0"/>
              <a:t>Example:  WindTronics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667050" y="775075"/>
            <a:ext cx="5114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0388" y="1091256"/>
            <a:ext cx="5692131" cy="5283574"/>
          </a:xfrm>
          <a:noFill/>
        </p:spPr>
        <p:txBody>
          <a:bodyPr wrap="square" lIns="63595" tIns="25438" rIns="63595" bIns="25438">
            <a:spAutoFit/>
          </a:bodyPr>
          <a:lstStyle/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5.7 ft diameter roof-mounted wind turbine built in Michigan and then Ontario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Licensed Honeywell name; 2009 “Breakthrough Product” award from Popular Mechanics magazine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Claimed Rated Power of 1.5 kW at 31 mph – power curve hits </a:t>
            </a:r>
            <a:r>
              <a:rPr lang="en-US" sz="2000" b="1" dirty="0" smtClean="0">
                <a:latin typeface="Arial" panose="020B0604020202020204" pitchFamily="34" charset="0"/>
              </a:rPr>
              <a:t>160</a:t>
            </a:r>
            <a:r>
              <a:rPr lang="en-US" sz="2000" b="1" dirty="0" smtClean="0">
                <a:latin typeface="Arial" panose="020B0604020202020204" pitchFamily="34" charset="0"/>
              </a:rPr>
              <a:t>% </a:t>
            </a:r>
            <a:r>
              <a:rPr lang="en-US" sz="2000" b="1" dirty="0" smtClean="0">
                <a:latin typeface="Arial" panose="020B0604020202020204" pitchFamily="34" charset="0"/>
              </a:rPr>
              <a:t>efficiency</a:t>
            </a:r>
            <a:r>
              <a:rPr lang="en-US" sz="2000" b="1" dirty="0">
                <a:latin typeface="Arial" panose="020B0604020202020204" pitchFamily="34" charset="0"/>
              </a:rPr>
              <a:t>, see </a:t>
            </a:r>
            <a:r>
              <a:rPr lang="en-US" sz="2000" b="1" dirty="0">
                <a:latin typeface="Arial" panose="020B0604020202020204" pitchFamily="34" charset="0"/>
                <a:hlinkClick r:id="rId2"/>
              </a:rPr>
              <a:t>http://</a:t>
            </a:r>
            <a:r>
              <a:rPr lang="en-US" sz="2000" b="1" dirty="0" smtClean="0">
                <a:latin typeface="Arial" panose="020B0604020202020204" pitchFamily="34" charset="0"/>
                <a:hlinkClick r:id="rId2"/>
              </a:rPr>
              <a:t>www.wind-power-program.com/small_turbines.htm</a:t>
            </a:r>
            <a:endParaRPr lang="en-US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15 </a:t>
            </a:r>
            <a:r>
              <a:rPr lang="en-US" sz="2000" b="1" dirty="0" smtClean="0">
                <a:latin typeface="Arial" panose="020B0604020202020204" pitchFamily="34" charset="0"/>
              </a:rPr>
              <a:t>month test by Consumers Report produced 4 kWh, 0.3% of projection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Raised &gt;$15M from investors and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&gt;$3M from governments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Bankrupt in 2013, leaving thousands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of customers orphaned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r="22433"/>
          <a:stretch/>
        </p:blipFill>
        <p:spPr>
          <a:xfrm>
            <a:off x="6252519" y="775075"/>
            <a:ext cx="2714340" cy="3166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24" y="4115417"/>
            <a:ext cx="3521676" cy="23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4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50" y="231260"/>
            <a:ext cx="4910653" cy="543815"/>
          </a:xfrm>
        </p:spPr>
        <p:txBody>
          <a:bodyPr wrap="square" lIns="63595" tIns="25438" rIns="63595" bIns="25438" anchor="t">
            <a:spAutoFit/>
          </a:bodyPr>
          <a:lstStyle/>
          <a:p>
            <a:pPr>
              <a:defRPr/>
            </a:pPr>
            <a:r>
              <a:rPr lang="en-US" sz="3200" b="1" dirty="0" smtClean="0"/>
              <a:t>Example:  Sauer Energy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667050" y="775075"/>
            <a:ext cx="5114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0388" y="1091256"/>
            <a:ext cx="5692131" cy="5160464"/>
          </a:xfrm>
          <a:noFill/>
        </p:spPr>
        <p:txBody>
          <a:bodyPr wrap="square" lIns="63595" tIns="25438" rIns="63595" bIns="25438">
            <a:spAutoFit/>
          </a:bodyPr>
          <a:lstStyle/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3.6’ x 4’ roof-mounted VAWT wind turbine built in California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Current penny stock on OTC BB:  SENY.US; sold 92M shares; market cap of $33M with $0 revenues and annual loss of ~$1.4M 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Claimed Rated Power of 1.5 kW at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25 mph – which at 69% total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efficiency is above the theoretical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limit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No independent test data available</a:t>
            </a:r>
          </a:p>
          <a:p>
            <a:pPr>
              <a:spcBef>
                <a:spcPct val="40000"/>
              </a:spcBef>
              <a:buClrTx/>
              <a:buSzTx/>
              <a:buFont typeface="Wingdings" panose="05000000000000000000" pitchFamily="2" charset="2"/>
              <a:buChar char="v"/>
              <a:tabLst>
                <a:tab pos="857250" algn="l"/>
              </a:tabLst>
            </a:pPr>
            <a:r>
              <a:rPr lang="en-US" sz="2000" b="1" dirty="0" smtClean="0">
                <a:latin typeface="Arial" panose="020B0604020202020204" pitchFamily="34" charset="0"/>
              </a:rPr>
              <a:t>Bought assets of Helix, another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penny stock VAWT that went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bankrupt after raising ~$30M on </a:t>
            </a:r>
            <a:br>
              <a:rPr lang="en-US" sz="2000" b="1" dirty="0" smtClean="0">
                <a:latin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</a:rPr>
              <a:t>hyped performance claims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36" t="14949" r="27111" b="8700"/>
          <a:stretch/>
        </p:blipFill>
        <p:spPr>
          <a:xfrm>
            <a:off x="5647037" y="3163330"/>
            <a:ext cx="3137686" cy="3484605"/>
          </a:xfrm>
          <a:prstGeom prst="rect">
            <a:avLst/>
          </a:prstGeom>
        </p:spPr>
      </p:pic>
      <p:pic>
        <p:nvPicPr>
          <p:cNvPr id="9" name="Picture 2" descr="http://c276521.r21.cf1.rackcdn.com/wp-content/uploads/2012/05/sau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503167"/>
            <a:ext cx="2743599" cy="22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904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52" y="2194973"/>
            <a:ext cx="5852697" cy="43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253" y="441326"/>
            <a:ext cx="8851494" cy="606381"/>
          </a:xfrm>
        </p:spPr>
        <p:txBody>
          <a:bodyPr wrap="square" lIns="63386" tIns="25345" rIns="63386" bIns="25345" anchor="t">
            <a:spAutoFit/>
          </a:bodyPr>
          <a:lstStyle/>
          <a:p>
            <a:pPr>
              <a:defRPr/>
            </a:pPr>
            <a:r>
              <a:rPr lang="en-US" sz="3600" b="1" dirty="0"/>
              <a:t>Common False Claims – Caveat Emptor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375175" y="1042988"/>
            <a:ext cx="854626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161" tIns="45565" rIns="91161" bIns="45565"/>
          <a:lstStyle/>
          <a:p>
            <a:pPr>
              <a:lnSpc>
                <a:spcPct val="100000"/>
              </a:lnSpc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0419" y="1400181"/>
            <a:ext cx="5556250" cy="3356840"/>
          </a:xfrm>
          <a:noFill/>
        </p:spPr>
        <p:txBody>
          <a:bodyPr lIns="63386" tIns="25345" rIns="63386" bIns="25345">
            <a:spAutoFit/>
          </a:bodyPr>
          <a:lstStyle/>
          <a:p>
            <a:pPr>
              <a:spcBef>
                <a:spcPct val="40000"/>
              </a:spcBef>
              <a:buClrTx/>
              <a:buSzTx/>
              <a:buFont typeface="Wingdings" pitchFamily="2" charset="2"/>
              <a:buChar char="v"/>
              <a:tabLst>
                <a:tab pos="854534" algn="l"/>
              </a:tabLst>
            </a:pPr>
            <a:r>
              <a:rPr lang="en-US" sz="2000" b="1" dirty="0">
                <a:latin typeface="Arial" charset="0"/>
              </a:rPr>
              <a:t>“50% more efficient that conventional wind turbines”</a:t>
            </a:r>
          </a:p>
          <a:p>
            <a:pPr>
              <a:spcBef>
                <a:spcPct val="40000"/>
              </a:spcBef>
              <a:buClrTx/>
              <a:buSzTx/>
              <a:buFont typeface="Wingdings" pitchFamily="2" charset="2"/>
              <a:buChar char="v"/>
              <a:tabLst>
                <a:tab pos="854534" algn="l"/>
              </a:tabLst>
            </a:pPr>
            <a:r>
              <a:rPr lang="en-US" sz="2000" b="1" dirty="0">
                <a:latin typeface="Arial" charset="0"/>
              </a:rPr>
              <a:t>“Superior because it accepts wind from all directions”</a:t>
            </a:r>
          </a:p>
          <a:p>
            <a:pPr>
              <a:spcBef>
                <a:spcPct val="40000"/>
              </a:spcBef>
              <a:buClrTx/>
              <a:buSzTx/>
              <a:buFont typeface="Wingdings" pitchFamily="2" charset="2"/>
              <a:buChar char="v"/>
              <a:tabLst>
                <a:tab pos="854534" algn="l"/>
              </a:tabLst>
            </a:pPr>
            <a:r>
              <a:rPr lang="en-US" sz="2000" b="1" dirty="0">
                <a:latin typeface="Arial" charset="0"/>
              </a:rPr>
              <a:t>“Works well in turbulence”</a:t>
            </a:r>
          </a:p>
          <a:p>
            <a:pPr>
              <a:spcBef>
                <a:spcPct val="40000"/>
              </a:spcBef>
              <a:buClrTx/>
              <a:buSzTx/>
              <a:buFont typeface="Wingdings" pitchFamily="2" charset="2"/>
              <a:buChar char="v"/>
              <a:tabLst>
                <a:tab pos="854534" algn="l"/>
              </a:tabLst>
            </a:pPr>
            <a:r>
              <a:rPr lang="en-US" sz="2000" b="1" dirty="0">
                <a:latin typeface="Arial" charset="0"/>
              </a:rPr>
              <a:t>“Our technology eliminates the need for tall towers”</a:t>
            </a:r>
          </a:p>
          <a:p>
            <a:pPr>
              <a:spcBef>
                <a:spcPct val="40000"/>
              </a:spcBef>
              <a:buClrTx/>
              <a:buSzTx/>
              <a:buFont typeface="Wingdings" pitchFamily="2" charset="2"/>
              <a:buChar char="v"/>
              <a:tabLst>
                <a:tab pos="854534" algn="l"/>
              </a:tabLst>
            </a:pPr>
            <a:r>
              <a:rPr lang="en-US" sz="2000" b="1" dirty="0">
                <a:latin typeface="Arial" charset="0"/>
              </a:rPr>
              <a:t>“Bird friendly”</a:t>
            </a:r>
          </a:p>
          <a:p>
            <a:pPr>
              <a:spcBef>
                <a:spcPct val="40000"/>
              </a:spcBef>
              <a:buClrTx/>
              <a:buSzTx/>
              <a:buFont typeface="Wingdings" pitchFamily="2" charset="2"/>
              <a:buChar char="v"/>
              <a:tabLst>
                <a:tab pos="854534" algn="l"/>
              </a:tabLst>
            </a:pPr>
            <a:endParaRPr 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99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80395" y="1215100"/>
            <a:ext cx="7239530" cy="39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7" tIns="44287" rIns="90157" bIns="44287"/>
          <a:lstStyle/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Sets Rated Power at 11 m/s (25 mph)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Introduces “AWEA Estimated Annual Energy” modeled after EPA Estimated Mileage for cars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6 month duration test; 90%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availability requirement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Detailed structural analyses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(based on IEC 61400-2)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Certifications issued by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SWCC (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smallwindcertification.org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)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Intertek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+mj-lt"/>
              </a:rPr>
            </a:b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(intertek.com/wind/small/)</a:t>
            </a:r>
          </a:p>
          <a:p>
            <a:pPr marL="339155" indent="-33915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Standard adopted in UK </a:t>
            </a:r>
            <a:br>
              <a:rPr lang="en-US" sz="2400" dirty="0" smtClean="0">
                <a:solidFill>
                  <a:srgbClr val="000000"/>
                </a:solidFill>
                <a:latin typeface="+mj-lt"/>
              </a:rPr>
            </a:b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and Japan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36" y="229056"/>
            <a:ext cx="7753006" cy="780909"/>
          </a:xfrm>
        </p:spPr>
        <p:txBody>
          <a:bodyPr/>
          <a:lstStyle/>
          <a:p>
            <a:pPr algn="l">
              <a:defRPr/>
            </a:pPr>
            <a:r>
              <a:rPr lang="en-US" sz="4000" b="1" dirty="0"/>
              <a:t>AWEA Certification Standard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534173" y="909735"/>
            <a:ext cx="800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23" tIns="45545" rIns="91123" bIns="4554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08" y="2547487"/>
            <a:ext cx="2995266" cy="415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131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ldc.ppt - World">
  <a:themeElements>
    <a:clrScheme name="">
      <a:dk1>
        <a:srgbClr val="000000"/>
      </a:dk1>
      <a:lt1>
        <a:srgbClr val="80FFC1"/>
      </a:lt1>
      <a:dk2>
        <a:srgbClr val="008A84"/>
      </a:dk2>
      <a:lt2>
        <a:srgbClr val="FFFFFF"/>
      </a:lt2>
      <a:accent1>
        <a:srgbClr val="618FFD"/>
      </a:accent1>
      <a:accent2>
        <a:srgbClr val="FAFD00"/>
      </a:accent2>
      <a:accent3>
        <a:srgbClr val="C0FFDD"/>
      </a:accent3>
      <a:accent4>
        <a:srgbClr val="000000"/>
      </a:accent4>
      <a:accent5>
        <a:srgbClr val="B7C6FE"/>
      </a:accent5>
      <a:accent6>
        <a:srgbClr val="E3E500"/>
      </a:accent6>
      <a:hlink>
        <a:srgbClr val="00FFFF"/>
      </a:hlink>
      <a:folHlink>
        <a:srgbClr val="8CF4EA"/>
      </a:folHlink>
    </a:clrScheme>
    <a:fontScheme name="worldc.ppt - Worl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ldc.ppt - Wor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c.ppt - Wor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orldc.ppt - World">
  <a:themeElements>
    <a:clrScheme name="">
      <a:dk1>
        <a:srgbClr val="000000"/>
      </a:dk1>
      <a:lt1>
        <a:srgbClr val="80FFC1"/>
      </a:lt1>
      <a:dk2>
        <a:srgbClr val="008A84"/>
      </a:dk2>
      <a:lt2>
        <a:srgbClr val="FFFFFF"/>
      </a:lt2>
      <a:accent1>
        <a:srgbClr val="618FFD"/>
      </a:accent1>
      <a:accent2>
        <a:srgbClr val="FAFD00"/>
      </a:accent2>
      <a:accent3>
        <a:srgbClr val="C0FFDD"/>
      </a:accent3>
      <a:accent4>
        <a:srgbClr val="000000"/>
      </a:accent4>
      <a:accent5>
        <a:srgbClr val="B7C6FE"/>
      </a:accent5>
      <a:accent6>
        <a:srgbClr val="E3E500"/>
      </a:accent6>
      <a:hlink>
        <a:srgbClr val="00FFFF"/>
      </a:hlink>
      <a:folHlink>
        <a:srgbClr val="8CF4EA"/>
      </a:folHlink>
    </a:clrScheme>
    <a:fontScheme name="worldc.ppt - Worl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ldc.ppt - Wor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c.ppt - Wor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c.ppt - Wor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701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Monotype Sorts</vt:lpstr>
      <vt:lpstr>Times New Roman</vt:lpstr>
      <vt:lpstr>Wingdings</vt:lpstr>
      <vt:lpstr>1_Office Theme</vt:lpstr>
      <vt:lpstr>worldc.ppt - World</vt:lpstr>
      <vt:lpstr>1_worldc.ppt - World</vt:lpstr>
      <vt:lpstr>The Need for Product Qualifications for the Federal Investment Tax Credit (ITC)</vt:lpstr>
      <vt:lpstr>Modern Small Wind Turbines: High Tech, High Reliability, Low Maintenance</vt:lpstr>
      <vt:lpstr>Turbine Configurations</vt:lpstr>
      <vt:lpstr>Endless Supply of “Snake Oil” Products</vt:lpstr>
      <vt:lpstr>Example:  DyoCore</vt:lpstr>
      <vt:lpstr>Example:  WindTronics</vt:lpstr>
      <vt:lpstr>Example:  Sauer Energy</vt:lpstr>
      <vt:lpstr>Common False Claims – Caveat Emptor</vt:lpstr>
      <vt:lpstr>AWEA Certification Standard </vt:lpstr>
      <vt:lpstr>Certification Requirements </vt:lpstr>
      <vt:lpstr>Rebuilt Small Turbines</vt:lpstr>
      <vt:lpstr>DWEA Request:   Phase I:  Require Certifications to Qualify for Wind Turbine ITC</vt:lpstr>
      <vt:lpstr>DWEA Request:   Phase II:  Extend Small Wind Certification Requirements to Other Federal Incentive / Procurement Programs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Bergey</dc:creator>
  <cp:lastModifiedBy>Michael Bergey</cp:lastModifiedBy>
  <cp:revision>39</cp:revision>
  <dcterms:created xsi:type="dcterms:W3CDTF">2013-07-06T12:31:16Z</dcterms:created>
  <dcterms:modified xsi:type="dcterms:W3CDTF">2013-07-16T14:35:21Z</dcterms:modified>
</cp:coreProperties>
</file>