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7" r:id="rId3"/>
    <p:sldId id="2517" r:id="rId4"/>
    <p:sldId id="307" r:id="rId5"/>
    <p:sldId id="309" r:id="rId6"/>
    <p:sldId id="306" r:id="rId7"/>
    <p:sldId id="560" r:id="rId8"/>
    <p:sldId id="288" r:id="rId9"/>
    <p:sldId id="304" r:id="rId10"/>
    <p:sldId id="303" r:id="rId11"/>
    <p:sldId id="2513" r:id="rId12"/>
    <p:sldId id="558" r:id="rId13"/>
    <p:sldId id="559" r:id="rId14"/>
    <p:sldId id="561" r:id="rId15"/>
    <p:sldId id="2515" r:id="rId16"/>
    <p:sldId id="310" r:id="rId17"/>
    <p:sldId id="562" r:id="rId18"/>
    <p:sldId id="308" r:id="rId19"/>
    <p:sldId id="299" r:id="rId2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t Barker" initials="BB" lastIdx="2" clrIdx="0">
    <p:extLst>
      <p:ext uri="{19B8F6BF-5375-455C-9EA6-DF929625EA0E}">
        <p15:presenceInfo xmlns:p15="http://schemas.microsoft.com/office/powerpoint/2012/main" userId="8755c4a06773fa2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D20BE9-7C2F-414D-94E1-867BA89A6EFF}" v="1" dt="2025-03-06T15:30:04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03" d="100"/>
          <a:sy n="103" d="100"/>
        </p:scale>
        <p:origin x="1976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2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" userId="54f5ebf2e5f5e417" providerId="LiveId" clId="{BEDAF4EF-ABDB-410C-B120-2DC5619120C7}"/>
    <pc:docChg chg="custSel modSld">
      <pc:chgData name="Mike" userId="54f5ebf2e5f5e417" providerId="LiveId" clId="{BEDAF4EF-ABDB-410C-B120-2DC5619120C7}" dt="2023-10-12T20:38:59.496" v="42" actId="20577"/>
      <pc:docMkLst>
        <pc:docMk/>
      </pc:docMkLst>
      <pc:sldChg chg="modSp mod">
        <pc:chgData name="Mike" userId="54f5ebf2e5f5e417" providerId="LiveId" clId="{BEDAF4EF-ABDB-410C-B120-2DC5619120C7}" dt="2023-10-12T20:38:59.496" v="42" actId="20577"/>
        <pc:sldMkLst>
          <pc:docMk/>
          <pc:sldMk cId="707071478" sldId="2516"/>
        </pc:sldMkLst>
        <pc:spChg chg="mod">
          <ac:chgData name="Mike" userId="54f5ebf2e5f5e417" providerId="LiveId" clId="{BEDAF4EF-ABDB-410C-B120-2DC5619120C7}" dt="2023-10-12T20:38:59.496" v="42" actId="20577"/>
          <ac:spMkLst>
            <pc:docMk/>
            <pc:sldMk cId="707071478" sldId="2516"/>
            <ac:spMk id="3" creationId="{00000000-0000-0000-0000-000000000000}"/>
          </ac:spMkLst>
        </pc:spChg>
      </pc:sldChg>
    </pc:docChg>
  </pc:docChgLst>
  <pc:docChgLst>
    <pc:chgData name="Mike Bergey" userId="54f5ebf2e5f5e417" providerId="LiveId" clId="{0AD4B8C5-C315-4F71-B66F-753BD3F778E6}"/>
    <pc:docChg chg="delSld modSld">
      <pc:chgData name="Mike Bergey" userId="54f5ebf2e5f5e417" providerId="LiveId" clId="{0AD4B8C5-C315-4F71-B66F-753BD3F778E6}" dt="2025-02-03T16:27:52.451" v="15" actId="47"/>
      <pc:docMkLst>
        <pc:docMk/>
      </pc:docMkLst>
      <pc:sldChg chg="modSp mod">
        <pc:chgData name="Mike Bergey" userId="54f5ebf2e5f5e417" providerId="LiveId" clId="{0AD4B8C5-C315-4F71-B66F-753BD3F778E6}" dt="2025-02-03T16:27:20.821" v="14" actId="20577"/>
        <pc:sldMkLst>
          <pc:docMk/>
          <pc:sldMk cId="522022200" sldId="308"/>
        </pc:sldMkLst>
        <pc:spChg chg="mod">
          <ac:chgData name="Mike Bergey" userId="54f5ebf2e5f5e417" providerId="LiveId" clId="{0AD4B8C5-C315-4F71-B66F-753BD3F778E6}" dt="2025-02-03T16:27:20.821" v="14" actId="20577"/>
          <ac:spMkLst>
            <pc:docMk/>
            <pc:sldMk cId="522022200" sldId="308"/>
            <ac:spMk id="2" creationId="{00000000-0000-0000-0000-000000000000}"/>
          </ac:spMkLst>
        </pc:spChg>
        <pc:spChg chg="mod">
          <ac:chgData name="Mike Bergey" userId="54f5ebf2e5f5e417" providerId="LiveId" clId="{0AD4B8C5-C315-4F71-B66F-753BD3F778E6}" dt="2025-02-03T16:27:11.454" v="12" actId="20577"/>
          <ac:spMkLst>
            <pc:docMk/>
            <pc:sldMk cId="522022200" sldId="308"/>
            <ac:spMk id="3" creationId="{00000000-0000-0000-0000-000000000000}"/>
          </ac:spMkLst>
        </pc:spChg>
      </pc:sldChg>
      <pc:sldChg chg="del">
        <pc:chgData name="Mike Bergey" userId="54f5ebf2e5f5e417" providerId="LiveId" clId="{0AD4B8C5-C315-4F71-B66F-753BD3F778E6}" dt="2025-02-03T16:26:23.693" v="0" actId="47"/>
        <pc:sldMkLst>
          <pc:docMk/>
          <pc:sldMk cId="1273883311" sldId="2514"/>
        </pc:sldMkLst>
      </pc:sldChg>
      <pc:sldChg chg="del">
        <pc:chgData name="Mike Bergey" userId="54f5ebf2e5f5e417" providerId="LiveId" clId="{0AD4B8C5-C315-4F71-B66F-753BD3F778E6}" dt="2025-02-03T16:27:52.451" v="15" actId="47"/>
        <pc:sldMkLst>
          <pc:docMk/>
          <pc:sldMk cId="707071478" sldId="2516"/>
        </pc:sldMkLst>
      </pc:sldChg>
    </pc:docChg>
  </pc:docChgLst>
  <pc:docChgLst>
    <pc:chgData name="Mike Bergey" userId="54f5ebf2e5f5e417" providerId="LiveId" clId="{8AD20BE9-7C2F-414D-94E1-867BA89A6EFF}"/>
    <pc:docChg chg="modSld">
      <pc:chgData name="Mike Bergey" userId="54f5ebf2e5f5e417" providerId="LiveId" clId="{8AD20BE9-7C2F-414D-94E1-867BA89A6EFF}" dt="2025-03-06T15:31:52.699" v="150" actId="1076"/>
      <pc:docMkLst>
        <pc:docMk/>
      </pc:docMkLst>
      <pc:sldChg chg="modSp mod">
        <pc:chgData name="Mike Bergey" userId="54f5ebf2e5f5e417" providerId="LiveId" clId="{8AD20BE9-7C2F-414D-94E1-867BA89A6EFF}" dt="2025-03-06T15:30:52.679" v="149" actId="20577"/>
        <pc:sldMkLst>
          <pc:docMk/>
          <pc:sldMk cId="2756444789" sldId="303"/>
        </pc:sldMkLst>
        <pc:spChg chg="mod">
          <ac:chgData name="Mike Bergey" userId="54f5ebf2e5f5e417" providerId="LiveId" clId="{8AD20BE9-7C2F-414D-94E1-867BA89A6EFF}" dt="2025-03-06T15:30:52.679" v="149" actId="20577"/>
          <ac:spMkLst>
            <pc:docMk/>
            <pc:sldMk cId="2756444789" sldId="303"/>
            <ac:spMk id="7" creationId="{00000000-0000-0000-0000-000000000000}"/>
          </ac:spMkLst>
        </pc:spChg>
      </pc:sldChg>
      <pc:sldChg chg="modSp mod">
        <pc:chgData name="Mike Bergey" userId="54f5ebf2e5f5e417" providerId="LiveId" clId="{8AD20BE9-7C2F-414D-94E1-867BA89A6EFF}" dt="2025-03-06T15:31:52.699" v="150" actId="1076"/>
        <pc:sldMkLst>
          <pc:docMk/>
          <pc:sldMk cId="3223098025" sldId="310"/>
        </pc:sldMkLst>
        <pc:graphicFrameChg chg="mod">
          <ac:chgData name="Mike Bergey" userId="54f5ebf2e5f5e417" providerId="LiveId" clId="{8AD20BE9-7C2F-414D-94E1-867BA89A6EFF}" dt="2025-03-06T15:31:52.699" v="150" actId="1076"/>
          <ac:graphicFrameMkLst>
            <pc:docMk/>
            <pc:sldMk cId="3223098025" sldId="310"/>
            <ac:graphicFrameMk id="8" creationId="{00000000-0000-0000-0000-000000000000}"/>
          </ac:graphicFrameMkLst>
        </pc:graphicFrameChg>
      </pc:sldChg>
    </pc:docChg>
  </pc:docChgLst>
  <pc:docChgLst>
    <pc:chgData name="Mike Bergey" userId="54f5ebf2e5f5e417" providerId="LiveId" clId="{9DAE0550-DC99-4327-8EF9-C447E9E8E87C}"/>
    <pc:docChg chg="custSel addSld delSld modSld">
      <pc:chgData name="Mike Bergey" userId="54f5ebf2e5f5e417" providerId="LiveId" clId="{9DAE0550-DC99-4327-8EF9-C447E9E8E87C}" dt="2025-02-02T16:43:53.592" v="5" actId="47"/>
      <pc:docMkLst>
        <pc:docMk/>
      </pc:docMkLst>
      <pc:sldChg chg="addSp delSp modSp mod">
        <pc:chgData name="Mike Bergey" userId="54f5ebf2e5f5e417" providerId="LiveId" clId="{9DAE0550-DC99-4327-8EF9-C447E9E8E87C}" dt="2025-02-02T16:42:56.491" v="2" actId="1076"/>
        <pc:sldMkLst>
          <pc:docMk/>
          <pc:sldMk cId="4183142014" sldId="257"/>
        </pc:sldMkLst>
        <pc:picChg chg="add mod">
          <ac:chgData name="Mike Bergey" userId="54f5ebf2e5f5e417" providerId="LiveId" clId="{9DAE0550-DC99-4327-8EF9-C447E9E8E87C}" dt="2025-02-02T16:42:56.491" v="2" actId="1076"/>
          <ac:picMkLst>
            <pc:docMk/>
            <pc:sldMk cId="4183142014" sldId="257"/>
            <ac:picMk id="3" creationId="{E73B0DC7-0482-9D8C-FA3E-99AF223EF045}"/>
          </ac:picMkLst>
        </pc:picChg>
        <pc:picChg chg="del">
          <ac:chgData name="Mike Bergey" userId="54f5ebf2e5f5e417" providerId="LiveId" clId="{9DAE0550-DC99-4327-8EF9-C447E9E8E87C}" dt="2025-02-02T16:42:11.191" v="0" actId="478"/>
          <ac:picMkLst>
            <pc:docMk/>
            <pc:sldMk cId="4183142014" sldId="257"/>
            <ac:picMk id="4" creationId="{C9087E9D-EEA5-5F8E-3C03-26F0539D1423}"/>
          </ac:picMkLst>
        </pc:picChg>
      </pc:sldChg>
      <pc:sldChg chg="del">
        <pc:chgData name="Mike Bergey" userId="54f5ebf2e5f5e417" providerId="LiveId" clId="{9DAE0550-DC99-4327-8EF9-C447E9E8E87C}" dt="2025-02-02T16:43:46.867" v="4" actId="47"/>
        <pc:sldMkLst>
          <pc:docMk/>
          <pc:sldMk cId="3338079344" sldId="302"/>
        </pc:sldMkLst>
      </pc:sldChg>
      <pc:sldChg chg="del">
        <pc:chgData name="Mike Bergey" userId="54f5ebf2e5f5e417" providerId="LiveId" clId="{9DAE0550-DC99-4327-8EF9-C447E9E8E87C}" dt="2025-02-02T16:43:53.592" v="5" actId="47"/>
        <pc:sldMkLst>
          <pc:docMk/>
          <pc:sldMk cId="3167708791" sldId="327"/>
        </pc:sldMkLst>
      </pc:sldChg>
      <pc:sldChg chg="add">
        <pc:chgData name="Mike Bergey" userId="54f5ebf2e5f5e417" providerId="LiveId" clId="{9DAE0550-DC99-4327-8EF9-C447E9E8E87C}" dt="2025-02-02T16:43:42.523" v="3"/>
        <pc:sldMkLst>
          <pc:docMk/>
          <pc:sldMk cId="1351993268" sldId="2517"/>
        </pc:sldMkLst>
      </pc:sldChg>
    </pc:docChg>
  </pc:docChgLst>
  <pc:docChgLst>
    <pc:chgData name="Mike Bergey" userId="54f5ebf2e5f5e417" providerId="LiveId" clId="{69BDFF71-78B7-4F0C-B2F8-BCB646A165F2}"/>
    <pc:docChg chg="modSld">
      <pc:chgData name="Mike Bergey" userId="54f5ebf2e5f5e417" providerId="LiveId" clId="{69BDFF71-78B7-4F0C-B2F8-BCB646A165F2}" dt="2024-09-26T19:27:10.375" v="16" actId="20577"/>
      <pc:docMkLst>
        <pc:docMk/>
      </pc:docMkLst>
      <pc:sldChg chg="modSp mod">
        <pc:chgData name="Mike Bergey" userId="54f5ebf2e5f5e417" providerId="LiveId" clId="{69BDFF71-78B7-4F0C-B2F8-BCB646A165F2}" dt="2024-09-26T19:27:10.375" v="16" actId="20577"/>
        <pc:sldMkLst>
          <pc:docMk/>
          <pc:sldMk cId="1506159352" sldId="2513"/>
        </pc:sldMkLst>
        <pc:spChg chg="mod">
          <ac:chgData name="Mike Bergey" userId="54f5ebf2e5f5e417" providerId="LiveId" clId="{69BDFF71-78B7-4F0C-B2F8-BCB646A165F2}" dt="2024-09-26T19:27:10.375" v="16" actId="20577"/>
          <ac:spMkLst>
            <pc:docMk/>
            <pc:sldMk cId="1506159352" sldId="2513"/>
            <ac:spMk id="8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0T10:13:45.231" idx="1">
    <p:pos x="10" y="10"/>
    <p:text>Maybe worth adding the chart showing diurnal/nocturnal qualities of this two technologies as well</p:text>
    <p:extLst>
      <p:ext uri="{C676402C-5697-4E1C-873F-D02D1690AC5C}">
        <p15:threadingInfo xmlns:p15="http://schemas.microsoft.com/office/powerpoint/2012/main" timeZoneBias="240"/>
      </p:ext>
    </p:extLst>
  </p:cm>
  <p:cm authorId="1" dt="2021-03-30T10:16:37.118" idx="2">
    <p:pos x="106" y="106"/>
    <p:text>Alternative to heating oil fuel during the winter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BB70EC-33F1-4FDA-882F-A11DF55F84CF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20F5A7-1938-4B9C-942C-B3D383C8946B}">
      <dgm:prSet/>
      <dgm:spPr/>
      <dgm:t>
        <a:bodyPr/>
        <a:lstStyle/>
        <a:p>
          <a:r>
            <a:rPr lang="en-US" dirty="0"/>
            <a:t>Least-cost renewable technology in areas with good wind resources</a:t>
          </a:r>
        </a:p>
      </dgm:t>
    </dgm:pt>
    <dgm:pt modelId="{56224181-D8DA-43FB-A9BC-8D35CEAC37B1}" type="parTrans" cxnId="{9C3B0C12-AB35-46B5-BA31-0575D42A59D1}">
      <dgm:prSet/>
      <dgm:spPr/>
      <dgm:t>
        <a:bodyPr/>
        <a:lstStyle/>
        <a:p>
          <a:endParaRPr lang="en-US"/>
        </a:p>
      </dgm:t>
    </dgm:pt>
    <dgm:pt modelId="{50010949-89E2-464C-8DC9-E1BB33C7BC47}" type="sibTrans" cxnId="{9C3B0C12-AB35-46B5-BA31-0575D42A59D1}">
      <dgm:prSet/>
      <dgm:spPr/>
      <dgm:t>
        <a:bodyPr/>
        <a:lstStyle/>
        <a:p>
          <a:endParaRPr lang="en-US"/>
        </a:p>
      </dgm:t>
    </dgm:pt>
    <dgm:pt modelId="{F11FCFAB-B38B-438F-867F-AD1A14A03312}">
      <dgm:prSet/>
      <dgm:spPr/>
      <dgm:t>
        <a:bodyPr/>
        <a:lstStyle/>
        <a:p>
          <a:r>
            <a:rPr lang="en-US" dirty="0"/>
            <a:t>Small footprint compared to solar</a:t>
          </a:r>
        </a:p>
      </dgm:t>
    </dgm:pt>
    <dgm:pt modelId="{6CD16EA3-7C3D-4B2E-B6EE-E1A36AE1CDD4}" type="parTrans" cxnId="{8AA753DC-BCC7-4FEA-A97E-7C00AAE0D992}">
      <dgm:prSet/>
      <dgm:spPr/>
      <dgm:t>
        <a:bodyPr/>
        <a:lstStyle/>
        <a:p>
          <a:endParaRPr lang="en-US"/>
        </a:p>
      </dgm:t>
    </dgm:pt>
    <dgm:pt modelId="{20F75C0C-328B-41A9-8DE2-606190AAABFC}" type="sibTrans" cxnId="{8AA753DC-BCC7-4FEA-A97E-7C00AAE0D992}">
      <dgm:prSet/>
      <dgm:spPr/>
      <dgm:t>
        <a:bodyPr/>
        <a:lstStyle/>
        <a:p>
          <a:endParaRPr lang="en-US"/>
        </a:p>
      </dgm:t>
    </dgm:pt>
    <dgm:pt modelId="{B18E9E8E-3C00-4155-A079-3D2C9C35C1B6}">
      <dgm:prSet/>
      <dgm:spPr/>
      <dgm:t>
        <a:bodyPr/>
        <a:lstStyle/>
        <a:p>
          <a:r>
            <a:rPr lang="en-US" dirty="0"/>
            <a:t>Leverages America’s technology and manufacturing strengths</a:t>
          </a:r>
        </a:p>
      </dgm:t>
    </dgm:pt>
    <dgm:pt modelId="{30173847-BCF6-47EC-8FCB-6DC8BA34A976}" type="parTrans" cxnId="{570A848F-FCDA-42E7-9F4C-31D43775C0AB}">
      <dgm:prSet/>
      <dgm:spPr/>
      <dgm:t>
        <a:bodyPr/>
        <a:lstStyle/>
        <a:p>
          <a:endParaRPr lang="en-US"/>
        </a:p>
      </dgm:t>
    </dgm:pt>
    <dgm:pt modelId="{CD2C9102-0EF3-40BF-9DF3-630B5FBF665A}" type="sibTrans" cxnId="{570A848F-FCDA-42E7-9F4C-31D43775C0AB}">
      <dgm:prSet/>
      <dgm:spPr/>
      <dgm:t>
        <a:bodyPr/>
        <a:lstStyle/>
        <a:p>
          <a:endParaRPr lang="en-US"/>
        </a:p>
      </dgm:t>
    </dgm:pt>
    <dgm:pt modelId="{F3AF1A3F-F022-43B1-B914-3BEE666E9AE6}">
      <dgm:prSet/>
      <dgm:spPr/>
      <dgm:t>
        <a:bodyPr/>
        <a:lstStyle/>
        <a:p>
          <a:r>
            <a:rPr lang="en-US" dirty="0"/>
            <a:t>Complements solar; reduces need for storage and back-up</a:t>
          </a:r>
        </a:p>
      </dgm:t>
    </dgm:pt>
    <dgm:pt modelId="{E6988AA6-7949-4A72-AE29-35117CA3D3AE}" type="parTrans" cxnId="{A5FA3A34-F890-4917-9BFC-0B0535DBECE8}">
      <dgm:prSet/>
      <dgm:spPr/>
      <dgm:t>
        <a:bodyPr/>
        <a:lstStyle/>
        <a:p>
          <a:endParaRPr lang="en-US"/>
        </a:p>
      </dgm:t>
    </dgm:pt>
    <dgm:pt modelId="{7AB5C483-D78E-4B18-BD04-753F40B297B9}" type="sibTrans" cxnId="{A5FA3A34-F890-4917-9BFC-0B0535DBECE8}">
      <dgm:prSet/>
      <dgm:spPr/>
      <dgm:t>
        <a:bodyPr/>
        <a:lstStyle/>
        <a:p>
          <a:endParaRPr lang="en-US"/>
        </a:p>
      </dgm:t>
    </dgm:pt>
    <dgm:pt modelId="{C71823A6-B822-449D-9A6D-09E234CB4684}">
      <dgm:prSet/>
      <dgm:spPr/>
      <dgm:t>
        <a:bodyPr/>
        <a:lstStyle/>
        <a:p>
          <a:endParaRPr lang="en-US" dirty="0"/>
        </a:p>
      </dgm:t>
    </dgm:pt>
    <dgm:pt modelId="{56FD5168-E427-40E1-B7F5-6B355D315A80}" type="parTrans" cxnId="{28C2897E-BB19-44A6-A23C-37AC18212275}">
      <dgm:prSet/>
      <dgm:spPr/>
      <dgm:t>
        <a:bodyPr/>
        <a:lstStyle/>
        <a:p>
          <a:endParaRPr lang="en-US"/>
        </a:p>
      </dgm:t>
    </dgm:pt>
    <dgm:pt modelId="{84E21D34-8059-44BF-B3DB-C9CFC2E408C1}" type="sibTrans" cxnId="{28C2897E-BB19-44A6-A23C-37AC18212275}">
      <dgm:prSet/>
      <dgm:spPr/>
      <dgm:t>
        <a:bodyPr/>
        <a:lstStyle/>
        <a:p>
          <a:endParaRPr lang="en-US"/>
        </a:p>
      </dgm:t>
    </dgm:pt>
    <dgm:pt modelId="{C98318B9-F32D-49F1-B504-43432A2BD2EA}" type="pres">
      <dgm:prSet presAssocID="{B3BB70EC-33F1-4FDA-882F-A11DF55F84CF}" presName="linear" presStyleCnt="0">
        <dgm:presLayoutVars>
          <dgm:animLvl val="lvl"/>
          <dgm:resizeHandles val="exact"/>
        </dgm:presLayoutVars>
      </dgm:prSet>
      <dgm:spPr/>
    </dgm:pt>
    <dgm:pt modelId="{E179C1F6-36DC-4492-B47D-9A25E7BF0874}" type="pres">
      <dgm:prSet presAssocID="{A120F5A7-1938-4B9C-942C-B3D383C8946B}" presName="parentText" presStyleLbl="node1" presStyleIdx="0" presStyleCnt="4" custLinFactY="3925" custLinFactNeighborY="100000">
        <dgm:presLayoutVars>
          <dgm:chMax val="0"/>
          <dgm:bulletEnabled val="1"/>
        </dgm:presLayoutVars>
      </dgm:prSet>
      <dgm:spPr/>
    </dgm:pt>
    <dgm:pt modelId="{CDFD139F-1B8D-4F66-9A48-0F0A17CF9A74}" type="pres">
      <dgm:prSet presAssocID="{50010949-89E2-464C-8DC9-E1BB33C7BC47}" presName="spacer" presStyleCnt="0"/>
      <dgm:spPr/>
    </dgm:pt>
    <dgm:pt modelId="{A33829EC-13C5-4612-ADBA-F96643D1B7B2}" type="pres">
      <dgm:prSet presAssocID="{F11FCFAB-B38B-438F-867F-AD1A14A03312}" presName="parentText" presStyleLbl="node1" presStyleIdx="1" presStyleCnt="4" custLinFactY="207135" custLinFactNeighborY="300000">
        <dgm:presLayoutVars>
          <dgm:chMax val="0"/>
          <dgm:bulletEnabled val="1"/>
        </dgm:presLayoutVars>
      </dgm:prSet>
      <dgm:spPr/>
    </dgm:pt>
    <dgm:pt modelId="{3494D905-6A58-4607-996A-6EC4475A3A18}" type="pres">
      <dgm:prSet presAssocID="{20F75C0C-328B-41A9-8DE2-606190AAABFC}" presName="spacer" presStyleCnt="0"/>
      <dgm:spPr/>
    </dgm:pt>
    <dgm:pt modelId="{6646F7F3-2003-4370-A8AC-9407AE5CFECB}" type="pres">
      <dgm:prSet presAssocID="{B18E9E8E-3C00-4155-A079-3D2C9C35C1B6}" presName="parentText" presStyleLbl="node1" presStyleIdx="2" presStyleCnt="4" custLinFactY="-88234" custLinFactNeighborY="-100000">
        <dgm:presLayoutVars>
          <dgm:chMax val="0"/>
          <dgm:bulletEnabled val="1"/>
        </dgm:presLayoutVars>
      </dgm:prSet>
      <dgm:spPr/>
    </dgm:pt>
    <dgm:pt modelId="{AFC0B5EF-6A50-4DBB-A423-FE23E36DB80E}" type="pres">
      <dgm:prSet presAssocID="{CD2C9102-0EF3-40BF-9DF3-630B5FBF665A}" presName="spacer" presStyleCnt="0"/>
      <dgm:spPr/>
    </dgm:pt>
    <dgm:pt modelId="{39EE2F6A-593B-4719-8264-88647243AE10}" type="pres">
      <dgm:prSet presAssocID="{F3AF1A3F-F022-43B1-B914-3BEE666E9AE6}" presName="parentText" presStyleLbl="node1" presStyleIdx="3" presStyleCnt="4" custLinFactY="-51659" custLinFactNeighborX="-1587" custLinFactNeighborY="-100000">
        <dgm:presLayoutVars>
          <dgm:chMax val="0"/>
          <dgm:bulletEnabled val="1"/>
        </dgm:presLayoutVars>
      </dgm:prSet>
      <dgm:spPr/>
    </dgm:pt>
    <dgm:pt modelId="{03B983EE-36E3-40B8-9C8D-DA751DEDFB21}" type="pres">
      <dgm:prSet presAssocID="{F3AF1A3F-F022-43B1-B914-3BEE666E9AE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8861A07-9A67-4A22-9135-042B5DE00DBB}" type="presOf" srcId="{B18E9E8E-3C00-4155-A079-3D2C9C35C1B6}" destId="{6646F7F3-2003-4370-A8AC-9407AE5CFECB}" srcOrd="0" destOrd="0" presId="urn:microsoft.com/office/officeart/2005/8/layout/vList2"/>
    <dgm:cxn modelId="{9C3B0C12-AB35-46B5-BA31-0575D42A59D1}" srcId="{B3BB70EC-33F1-4FDA-882F-A11DF55F84CF}" destId="{A120F5A7-1938-4B9C-942C-B3D383C8946B}" srcOrd="0" destOrd="0" parTransId="{56224181-D8DA-43FB-A9BC-8D35CEAC37B1}" sibTransId="{50010949-89E2-464C-8DC9-E1BB33C7BC47}"/>
    <dgm:cxn modelId="{A5FA3A34-F890-4917-9BFC-0B0535DBECE8}" srcId="{B3BB70EC-33F1-4FDA-882F-A11DF55F84CF}" destId="{F3AF1A3F-F022-43B1-B914-3BEE666E9AE6}" srcOrd="3" destOrd="0" parTransId="{E6988AA6-7949-4A72-AE29-35117CA3D3AE}" sibTransId="{7AB5C483-D78E-4B18-BD04-753F40B297B9}"/>
    <dgm:cxn modelId="{5ABDE647-3C18-4E64-B29C-8FDC131739B0}" type="presOf" srcId="{F3AF1A3F-F022-43B1-B914-3BEE666E9AE6}" destId="{39EE2F6A-593B-4719-8264-88647243AE10}" srcOrd="0" destOrd="0" presId="urn:microsoft.com/office/officeart/2005/8/layout/vList2"/>
    <dgm:cxn modelId="{46127675-B28C-4EE9-8FC4-01562CC560F2}" type="presOf" srcId="{F11FCFAB-B38B-438F-867F-AD1A14A03312}" destId="{A33829EC-13C5-4612-ADBA-F96643D1B7B2}" srcOrd="0" destOrd="0" presId="urn:microsoft.com/office/officeart/2005/8/layout/vList2"/>
    <dgm:cxn modelId="{28C2897E-BB19-44A6-A23C-37AC18212275}" srcId="{F3AF1A3F-F022-43B1-B914-3BEE666E9AE6}" destId="{C71823A6-B822-449D-9A6D-09E234CB4684}" srcOrd="0" destOrd="0" parTransId="{56FD5168-E427-40E1-B7F5-6B355D315A80}" sibTransId="{84E21D34-8059-44BF-B3DB-C9CFC2E408C1}"/>
    <dgm:cxn modelId="{D336B786-BEEE-425D-BF5C-25062D602C5C}" type="presOf" srcId="{C71823A6-B822-449D-9A6D-09E234CB4684}" destId="{03B983EE-36E3-40B8-9C8D-DA751DEDFB21}" srcOrd="0" destOrd="0" presId="urn:microsoft.com/office/officeart/2005/8/layout/vList2"/>
    <dgm:cxn modelId="{570A848F-FCDA-42E7-9F4C-31D43775C0AB}" srcId="{B3BB70EC-33F1-4FDA-882F-A11DF55F84CF}" destId="{B18E9E8E-3C00-4155-A079-3D2C9C35C1B6}" srcOrd="2" destOrd="0" parTransId="{30173847-BCF6-47EC-8FCB-6DC8BA34A976}" sibTransId="{CD2C9102-0EF3-40BF-9DF3-630B5FBF665A}"/>
    <dgm:cxn modelId="{A1A648B1-C0CC-40D7-9C48-D76CE2F71921}" type="presOf" srcId="{A120F5A7-1938-4B9C-942C-B3D383C8946B}" destId="{E179C1F6-36DC-4492-B47D-9A25E7BF0874}" srcOrd="0" destOrd="0" presId="urn:microsoft.com/office/officeart/2005/8/layout/vList2"/>
    <dgm:cxn modelId="{8AA753DC-BCC7-4FEA-A97E-7C00AAE0D992}" srcId="{B3BB70EC-33F1-4FDA-882F-A11DF55F84CF}" destId="{F11FCFAB-B38B-438F-867F-AD1A14A03312}" srcOrd="1" destOrd="0" parTransId="{6CD16EA3-7C3D-4B2E-B6EE-E1A36AE1CDD4}" sibTransId="{20F75C0C-328B-41A9-8DE2-606190AAABFC}"/>
    <dgm:cxn modelId="{C23127DF-5004-4997-A92E-902CE9CC04E6}" type="presOf" srcId="{B3BB70EC-33F1-4FDA-882F-A11DF55F84CF}" destId="{C98318B9-F32D-49F1-B504-43432A2BD2EA}" srcOrd="0" destOrd="0" presId="urn:microsoft.com/office/officeart/2005/8/layout/vList2"/>
    <dgm:cxn modelId="{15EDCB1B-807E-4BF5-AC50-DF8DE995622D}" type="presParOf" srcId="{C98318B9-F32D-49F1-B504-43432A2BD2EA}" destId="{E179C1F6-36DC-4492-B47D-9A25E7BF0874}" srcOrd="0" destOrd="0" presId="urn:microsoft.com/office/officeart/2005/8/layout/vList2"/>
    <dgm:cxn modelId="{F6E32F90-A3FE-4825-85B1-8F50397575C5}" type="presParOf" srcId="{C98318B9-F32D-49F1-B504-43432A2BD2EA}" destId="{CDFD139F-1B8D-4F66-9A48-0F0A17CF9A74}" srcOrd="1" destOrd="0" presId="urn:microsoft.com/office/officeart/2005/8/layout/vList2"/>
    <dgm:cxn modelId="{E19A9033-7396-4C0E-825A-1BFD2ACB6CE8}" type="presParOf" srcId="{C98318B9-F32D-49F1-B504-43432A2BD2EA}" destId="{A33829EC-13C5-4612-ADBA-F96643D1B7B2}" srcOrd="2" destOrd="0" presId="urn:microsoft.com/office/officeart/2005/8/layout/vList2"/>
    <dgm:cxn modelId="{44B36259-BE87-49A6-AD49-6203704756AD}" type="presParOf" srcId="{C98318B9-F32D-49F1-B504-43432A2BD2EA}" destId="{3494D905-6A58-4607-996A-6EC4475A3A18}" srcOrd="3" destOrd="0" presId="urn:microsoft.com/office/officeart/2005/8/layout/vList2"/>
    <dgm:cxn modelId="{EFCDC340-E132-4D22-852E-D12A630CC55E}" type="presParOf" srcId="{C98318B9-F32D-49F1-B504-43432A2BD2EA}" destId="{6646F7F3-2003-4370-A8AC-9407AE5CFECB}" srcOrd="4" destOrd="0" presId="urn:microsoft.com/office/officeart/2005/8/layout/vList2"/>
    <dgm:cxn modelId="{4A3D5A62-2C41-41A5-8355-0F179C860F86}" type="presParOf" srcId="{C98318B9-F32D-49F1-B504-43432A2BD2EA}" destId="{AFC0B5EF-6A50-4DBB-A423-FE23E36DB80E}" srcOrd="5" destOrd="0" presId="urn:microsoft.com/office/officeart/2005/8/layout/vList2"/>
    <dgm:cxn modelId="{D8A8B6FE-0E92-4613-B54D-28B81DEA93EC}" type="presParOf" srcId="{C98318B9-F32D-49F1-B504-43432A2BD2EA}" destId="{39EE2F6A-593B-4719-8264-88647243AE10}" srcOrd="6" destOrd="0" presId="urn:microsoft.com/office/officeart/2005/8/layout/vList2"/>
    <dgm:cxn modelId="{8F660916-9379-48DA-8D4E-58D11CC8D7B5}" type="presParOf" srcId="{C98318B9-F32D-49F1-B504-43432A2BD2EA}" destId="{03B983EE-36E3-40B8-9C8D-DA751DEDFB2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FC34C9-D366-4A76-8DAB-9A54A0F455A5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99AA2-0CBC-4DEB-83F1-A53795CAA03F}">
      <dgm:prSet/>
      <dgm:spPr/>
      <dgm:t>
        <a:bodyPr/>
        <a:lstStyle/>
        <a:p>
          <a:r>
            <a:rPr lang="en-US"/>
            <a:t>Strengthens the grid and promotes resilience</a:t>
          </a:r>
        </a:p>
      </dgm:t>
    </dgm:pt>
    <dgm:pt modelId="{D98E0CB7-DEF5-4384-B44A-A7D2E2266437}" type="parTrans" cxnId="{24D900C3-E3DD-465F-BAA3-F8A53AFAFE3D}">
      <dgm:prSet/>
      <dgm:spPr/>
      <dgm:t>
        <a:bodyPr/>
        <a:lstStyle/>
        <a:p>
          <a:endParaRPr lang="en-US"/>
        </a:p>
      </dgm:t>
    </dgm:pt>
    <dgm:pt modelId="{71A36488-EA0D-493A-B564-3BFFE2D5BD61}" type="sibTrans" cxnId="{24D900C3-E3DD-465F-BAA3-F8A53AFAFE3D}">
      <dgm:prSet/>
      <dgm:spPr/>
      <dgm:t>
        <a:bodyPr/>
        <a:lstStyle/>
        <a:p>
          <a:endParaRPr lang="en-US"/>
        </a:p>
      </dgm:t>
    </dgm:pt>
    <dgm:pt modelId="{3F5BA0A0-992F-47FF-9B82-13D272A23F60}">
      <dgm:prSet/>
      <dgm:spPr/>
      <dgm:t>
        <a:bodyPr/>
        <a:lstStyle/>
        <a:p>
          <a:r>
            <a:rPr lang="en-US" dirty="0"/>
            <a:t>Ramps faster than some other clean energy technologies</a:t>
          </a:r>
        </a:p>
      </dgm:t>
    </dgm:pt>
    <dgm:pt modelId="{E4E42340-0420-4533-997C-A92DDD497B03}" type="parTrans" cxnId="{F060393A-07C0-44A4-9C09-4EB8621940F8}">
      <dgm:prSet/>
      <dgm:spPr/>
      <dgm:t>
        <a:bodyPr/>
        <a:lstStyle/>
        <a:p>
          <a:endParaRPr lang="en-US"/>
        </a:p>
      </dgm:t>
    </dgm:pt>
    <dgm:pt modelId="{5E255463-978E-4FE5-95D7-DA063DA61B70}" type="sibTrans" cxnId="{F060393A-07C0-44A4-9C09-4EB8621940F8}">
      <dgm:prSet/>
      <dgm:spPr/>
      <dgm:t>
        <a:bodyPr/>
        <a:lstStyle/>
        <a:p>
          <a:endParaRPr lang="en-US"/>
        </a:p>
      </dgm:t>
    </dgm:pt>
    <dgm:pt modelId="{9630B592-108E-4D97-95BB-06CAC08439FE}">
      <dgm:prSet/>
      <dgm:spPr/>
      <dgm:t>
        <a:bodyPr/>
        <a:lstStyle/>
        <a:p>
          <a:r>
            <a:rPr lang="en-US" dirty="0"/>
            <a:t>Provides branding for environmental stewardship</a:t>
          </a:r>
        </a:p>
      </dgm:t>
    </dgm:pt>
    <dgm:pt modelId="{4045EF67-E171-48A7-801D-77A8EF427F6A}" type="parTrans" cxnId="{DA59D840-C625-456A-99CD-2917D977FE1B}">
      <dgm:prSet/>
      <dgm:spPr/>
      <dgm:t>
        <a:bodyPr/>
        <a:lstStyle/>
        <a:p>
          <a:endParaRPr lang="en-US"/>
        </a:p>
      </dgm:t>
    </dgm:pt>
    <dgm:pt modelId="{8DC824A8-AC13-4566-A828-619CD5E47833}" type="sibTrans" cxnId="{DA59D840-C625-456A-99CD-2917D977FE1B}">
      <dgm:prSet/>
      <dgm:spPr/>
      <dgm:t>
        <a:bodyPr/>
        <a:lstStyle/>
        <a:p>
          <a:endParaRPr lang="en-US"/>
        </a:p>
      </dgm:t>
    </dgm:pt>
    <dgm:pt modelId="{339E17DC-16D0-47F2-9576-140174233C1F}" type="pres">
      <dgm:prSet presAssocID="{A0FC34C9-D366-4A76-8DAB-9A54A0F455A5}" presName="linear" presStyleCnt="0">
        <dgm:presLayoutVars>
          <dgm:animLvl val="lvl"/>
          <dgm:resizeHandles val="exact"/>
        </dgm:presLayoutVars>
      </dgm:prSet>
      <dgm:spPr/>
    </dgm:pt>
    <dgm:pt modelId="{D1E29A78-A4A0-424B-A2E3-C327DBB27944}" type="pres">
      <dgm:prSet presAssocID="{A5B99AA2-0CBC-4DEB-83F1-A53795CAA0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CC73C6-5242-4A19-ABD7-65B4EB0BB093}" type="pres">
      <dgm:prSet presAssocID="{71A36488-EA0D-493A-B564-3BFFE2D5BD61}" presName="spacer" presStyleCnt="0"/>
      <dgm:spPr/>
    </dgm:pt>
    <dgm:pt modelId="{70FFEFE3-F6B5-489A-BF3E-C2B1B9C65AA0}" type="pres">
      <dgm:prSet presAssocID="{3F5BA0A0-992F-47FF-9B82-13D272A23F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ABA3E7-61E9-417C-9A46-306F958C2C6B}" type="pres">
      <dgm:prSet presAssocID="{5E255463-978E-4FE5-95D7-DA063DA61B70}" presName="spacer" presStyleCnt="0"/>
      <dgm:spPr/>
    </dgm:pt>
    <dgm:pt modelId="{2FE58AC7-5D49-4FE1-AC71-FED63CDAC94B}" type="pres">
      <dgm:prSet presAssocID="{9630B592-108E-4D97-95BB-06CAC08439F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60393A-07C0-44A4-9C09-4EB8621940F8}" srcId="{A0FC34C9-D366-4A76-8DAB-9A54A0F455A5}" destId="{3F5BA0A0-992F-47FF-9B82-13D272A23F60}" srcOrd="1" destOrd="0" parTransId="{E4E42340-0420-4533-997C-A92DDD497B03}" sibTransId="{5E255463-978E-4FE5-95D7-DA063DA61B70}"/>
    <dgm:cxn modelId="{DA59D840-C625-456A-99CD-2917D977FE1B}" srcId="{A0FC34C9-D366-4A76-8DAB-9A54A0F455A5}" destId="{9630B592-108E-4D97-95BB-06CAC08439FE}" srcOrd="2" destOrd="0" parTransId="{4045EF67-E171-48A7-801D-77A8EF427F6A}" sibTransId="{8DC824A8-AC13-4566-A828-619CD5E47833}"/>
    <dgm:cxn modelId="{67ADC352-7011-4313-BA39-EB8C05537BFB}" type="presOf" srcId="{3F5BA0A0-992F-47FF-9B82-13D272A23F60}" destId="{70FFEFE3-F6B5-489A-BF3E-C2B1B9C65AA0}" srcOrd="0" destOrd="0" presId="urn:microsoft.com/office/officeart/2005/8/layout/vList2"/>
    <dgm:cxn modelId="{84275A67-41CB-4F72-B3C2-9E553ACB794A}" type="presOf" srcId="{9630B592-108E-4D97-95BB-06CAC08439FE}" destId="{2FE58AC7-5D49-4FE1-AC71-FED63CDAC94B}" srcOrd="0" destOrd="0" presId="urn:microsoft.com/office/officeart/2005/8/layout/vList2"/>
    <dgm:cxn modelId="{5C236584-7F56-4A72-8DB3-C6469C8DF0A3}" type="presOf" srcId="{A0FC34C9-D366-4A76-8DAB-9A54A0F455A5}" destId="{339E17DC-16D0-47F2-9576-140174233C1F}" srcOrd="0" destOrd="0" presId="urn:microsoft.com/office/officeart/2005/8/layout/vList2"/>
    <dgm:cxn modelId="{24D900C3-E3DD-465F-BAA3-F8A53AFAFE3D}" srcId="{A0FC34C9-D366-4A76-8DAB-9A54A0F455A5}" destId="{A5B99AA2-0CBC-4DEB-83F1-A53795CAA03F}" srcOrd="0" destOrd="0" parTransId="{D98E0CB7-DEF5-4384-B44A-A7D2E2266437}" sibTransId="{71A36488-EA0D-493A-B564-3BFFE2D5BD61}"/>
    <dgm:cxn modelId="{8A079DF1-21FB-4432-B4BA-F7D5F12F8966}" type="presOf" srcId="{A5B99AA2-0CBC-4DEB-83F1-A53795CAA03F}" destId="{D1E29A78-A4A0-424B-A2E3-C327DBB27944}" srcOrd="0" destOrd="0" presId="urn:microsoft.com/office/officeart/2005/8/layout/vList2"/>
    <dgm:cxn modelId="{3A44F958-3F5F-4708-ACE1-CB02A6C8118D}" type="presParOf" srcId="{339E17DC-16D0-47F2-9576-140174233C1F}" destId="{D1E29A78-A4A0-424B-A2E3-C327DBB27944}" srcOrd="0" destOrd="0" presId="urn:microsoft.com/office/officeart/2005/8/layout/vList2"/>
    <dgm:cxn modelId="{E7F662CE-FF12-4DB3-B15D-848F7FB50DB5}" type="presParOf" srcId="{339E17DC-16D0-47F2-9576-140174233C1F}" destId="{CBCC73C6-5242-4A19-ABD7-65B4EB0BB093}" srcOrd="1" destOrd="0" presId="urn:microsoft.com/office/officeart/2005/8/layout/vList2"/>
    <dgm:cxn modelId="{B0B6546A-6D83-4C30-AD9C-1227C033FBDB}" type="presParOf" srcId="{339E17DC-16D0-47F2-9576-140174233C1F}" destId="{70FFEFE3-F6B5-489A-BF3E-C2B1B9C65AA0}" srcOrd="2" destOrd="0" presId="urn:microsoft.com/office/officeart/2005/8/layout/vList2"/>
    <dgm:cxn modelId="{555137EC-1A33-4B41-A986-12FEE92F3305}" type="presParOf" srcId="{339E17DC-16D0-47F2-9576-140174233C1F}" destId="{15ABA3E7-61E9-417C-9A46-306F958C2C6B}" srcOrd="3" destOrd="0" presId="urn:microsoft.com/office/officeart/2005/8/layout/vList2"/>
    <dgm:cxn modelId="{2CA491C5-9EC4-4078-824F-E287598DA759}" type="presParOf" srcId="{339E17DC-16D0-47F2-9576-140174233C1F}" destId="{2FE58AC7-5D49-4FE1-AC71-FED63CDAC94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9C1F6-36DC-4492-B47D-9A25E7BF0874}">
      <dsp:nvSpPr>
        <dsp:cNvPr id="0" name=""/>
        <dsp:cNvSpPr/>
      </dsp:nvSpPr>
      <dsp:spPr>
        <a:xfrm>
          <a:off x="0" y="197582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Least-cost renewable technology in areas with good wind resources</a:t>
          </a:r>
        </a:p>
      </dsp:txBody>
      <dsp:txXfrm>
        <a:off x="48547" y="246129"/>
        <a:ext cx="4703506" cy="897406"/>
      </dsp:txXfrm>
    </dsp:sp>
    <dsp:sp modelId="{A33829EC-13C5-4612-ADBA-F96643D1B7B2}">
      <dsp:nvSpPr>
        <dsp:cNvPr id="0" name=""/>
        <dsp:cNvSpPr/>
      </dsp:nvSpPr>
      <dsp:spPr>
        <a:xfrm>
          <a:off x="0" y="3429005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Small footprint compared to solar</a:t>
          </a:r>
        </a:p>
      </dsp:txBody>
      <dsp:txXfrm>
        <a:off x="48547" y="3477552"/>
        <a:ext cx="4703506" cy="897406"/>
      </dsp:txXfrm>
    </dsp:sp>
    <dsp:sp modelId="{6646F7F3-2003-4370-A8AC-9407AE5CFECB}">
      <dsp:nvSpPr>
        <dsp:cNvPr id="0" name=""/>
        <dsp:cNvSpPr/>
      </dsp:nvSpPr>
      <dsp:spPr>
        <a:xfrm>
          <a:off x="0" y="1270060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Leverages America’s technology and manufacturing strengths</a:t>
          </a:r>
        </a:p>
      </dsp:txBody>
      <dsp:txXfrm>
        <a:off x="48547" y="1318607"/>
        <a:ext cx="4703506" cy="897406"/>
      </dsp:txXfrm>
    </dsp:sp>
    <dsp:sp modelId="{39EE2F6A-593B-4719-8264-88647243AE10}">
      <dsp:nvSpPr>
        <dsp:cNvPr id="0" name=""/>
        <dsp:cNvSpPr/>
      </dsp:nvSpPr>
      <dsp:spPr>
        <a:xfrm>
          <a:off x="0" y="2358299"/>
          <a:ext cx="4800600" cy="9945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Complements solar; reduces need for storage and back-up</a:t>
          </a:r>
        </a:p>
      </dsp:txBody>
      <dsp:txXfrm>
        <a:off x="48547" y="2406846"/>
        <a:ext cx="4703506" cy="897406"/>
      </dsp:txXfrm>
    </dsp:sp>
    <dsp:sp modelId="{03B983EE-36E3-40B8-9C8D-DA751DEDFB21}">
      <dsp:nvSpPr>
        <dsp:cNvPr id="0" name=""/>
        <dsp:cNvSpPr/>
      </dsp:nvSpPr>
      <dsp:spPr>
        <a:xfrm>
          <a:off x="0" y="4280548"/>
          <a:ext cx="4800600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9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000" kern="1200" dirty="0"/>
        </a:p>
      </dsp:txBody>
      <dsp:txXfrm>
        <a:off x="0" y="4280548"/>
        <a:ext cx="4800600" cy="414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29A78-A4A0-424B-A2E3-C327DBB27944}">
      <dsp:nvSpPr>
        <dsp:cNvPr id="0" name=""/>
        <dsp:cNvSpPr/>
      </dsp:nvSpPr>
      <dsp:spPr>
        <a:xfrm>
          <a:off x="0" y="365700"/>
          <a:ext cx="4038600" cy="954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Strengthens the grid and promotes resilience</a:t>
          </a:r>
        </a:p>
      </dsp:txBody>
      <dsp:txXfrm>
        <a:off x="46606" y="412306"/>
        <a:ext cx="3945388" cy="861507"/>
      </dsp:txXfrm>
    </dsp:sp>
    <dsp:sp modelId="{70FFEFE3-F6B5-489A-BF3E-C2B1B9C65AA0}">
      <dsp:nvSpPr>
        <dsp:cNvPr id="0" name=""/>
        <dsp:cNvSpPr/>
      </dsp:nvSpPr>
      <dsp:spPr>
        <a:xfrm>
          <a:off x="0" y="1389540"/>
          <a:ext cx="4038600" cy="954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Ramps faster than some other clean energy technologies</a:t>
          </a:r>
        </a:p>
      </dsp:txBody>
      <dsp:txXfrm>
        <a:off x="46606" y="1436146"/>
        <a:ext cx="3945388" cy="861507"/>
      </dsp:txXfrm>
    </dsp:sp>
    <dsp:sp modelId="{2FE58AC7-5D49-4FE1-AC71-FED63CDAC94B}">
      <dsp:nvSpPr>
        <dsp:cNvPr id="0" name=""/>
        <dsp:cNvSpPr/>
      </dsp:nvSpPr>
      <dsp:spPr>
        <a:xfrm>
          <a:off x="0" y="2413379"/>
          <a:ext cx="4038600" cy="9547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Provides branding for environmental stewardship</a:t>
          </a:r>
        </a:p>
      </dsp:txBody>
      <dsp:txXfrm>
        <a:off x="46606" y="2459985"/>
        <a:ext cx="3945388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088E4CDB-6DEA-44A0-A992-6A077E0C5D8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173"/>
            <a:ext cx="3169920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DE218FB-F221-439E-966B-92F20925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33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5382AB39-2EA0-4A0D-9387-A26D94E959DF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4851" tIns="47425" rIns="94851" bIns="474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45C1F9B2-939E-439D-B783-CC622132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4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1pPr>
            <a:lvl2pPr marL="756251" indent="-290865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2pPr>
            <a:lvl3pPr marL="116346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3pPr>
            <a:lvl4pPr marL="1628847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4pPr>
            <a:lvl5pPr marL="209423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5pPr>
            <a:lvl6pPr marL="255961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6pPr>
            <a:lvl7pPr marL="3025002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7pPr>
            <a:lvl8pPr marL="349038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8pPr>
            <a:lvl9pPr marL="3955773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9pPr>
          </a:lstStyle>
          <a:p>
            <a:fld id="{3788CDD8-73F5-414A-A7D4-C84DAF1A859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6164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1pPr>
            <a:lvl2pPr marL="756251" indent="-290865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2pPr>
            <a:lvl3pPr marL="116346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3pPr>
            <a:lvl4pPr marL="1628847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4pPr>
            <a:lvl5pPr marL="209423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5pPr>
            <a:lvl6pPr marL="255961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6pPr>
            <a:lvl7pPr marL="3025002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7pPr>
            <a:lvl8pPr marL="349038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8pPr>
            <a:lvl9pPr marL="3955773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9pPr>
          </a:lstStyle>
          <a:p>
            <a:fld id="{7FC58E22-F413-4252-BB33-AE44D09AE68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399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35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1pPr>
            <a:lvl2pPr marL="756251" indent="-290865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2pPr>
            <a:lvl3pPr marL="116346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3pPr>
            <a:lvl4pPr marL="1628847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4pPr>
            <a:lvl5pPr marL="2094233" indent="-232692"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5pPr>
            <a:lvl6pPr marL="255961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6pPr>
            <a:lvl7pPr marL="3025002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7pPr>
            <a:lvl8pPr marL="3490388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8pPr>
            <a:lvl9pPr marL="3955773" indent="-23269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-100" charset="-128"/>
              </a:defRPr>
            </a:lvl9pPr>
          </a:lstStyle>
          <a:p>
            <a:fld id="{7FC58E22-F413-4252-BB33-AE44D09AE683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39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1F9B2-939E-439D-B783-CC62213233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2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5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9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49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57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83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95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31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00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34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033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7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20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19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2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3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5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8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6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16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AC776E-4E68-47B9-ABFF-422F44983927}" type="datetimeFigureOut">
              <a:rPr lang="en-US" smtClean="0"/>
              <a:t>9/11/25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C1C9-428D-49B8-8178-DB70FF0B07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103504"/>
            <a:ext cx="8376458" cy="11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4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2797A-748C-499A-B079-940BD7921802}" type="datetimeFigureOut">
              <a:rPr lang="en-US" smtClean="0"/>
              <a:t>9/11/25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7E1D0-A4E3-4D9F-99B7-7121AEE15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501" y="1271165"/>
            <a:ext cx="8610600" cy="1981200"/>
          </a:xfrm>
          <a:effectLst>
            <a:outerShdw dist="35921" dir="2700000" algn="ctr" rotWithShape="0">
              <a:srgbClr val="808080">
                <a:alpha val="32001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CA" sz="5400" b="1" dirty="0"/>
              <a:t>Distributed Wind Energy 101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4" descr="A picture containing sky, outdoor, grass, outdoor object&#10;&#10;Description automatically generated">
            <a:extLst>
              <a:ext uri="{FF2B5EF4-FFF2-40B4-BE49-F238E27FC236}">
                <a16:creationId xmlns:a16="http://schemas.microsoft.com/office/drawing/2014/main" id="{076480BC-96B5-4994-A35D-8D8C11F10A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3048000"/>
            <a:ext cx="4495800" cy="3456728"/>
          </a:xfrm>
          <a:prstGeom prst="rect">
            <a:avLst/>
          </a:prstGeom>
        </p:spPr>
      </p:pic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5437928"/>
            <a:ext cx="3048000" cy="1143000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Helvetica" pitchFamily="-100" charset="0"/>
            </a:endParaRPr>
          </a:p>
          <a:p>
            <a:pPr algn="l" eaLnBrk="1" hangingPunct="1">
              <a:lnSpc>
                <a:spcPct val="80000"/>
              </a:lnSpc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Helvetica" pitchFamily="-1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B0DC7-0482-9D8C-FA3E-99AF223EF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65" y="3048425"/>
            <a:ext cx="4328535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42014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95400"/>
            <a:ext cx="6024081" cy="797675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FTS Enterprises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Juniata, NE</a:t>
            </a:r>
            <a:br>
              <a:rPr lang="en-US" sz="2800" b="1" dirty="0"/>
            </a:br>
            <a:endParaRPr lang="en-US" sz="40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76261" y="2133600"/>
            <a:ext cx="415816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lvl="1"/>
            <a:r>
              <a:rPr lang="en-US" sz="2400" dirty="0"/>
              <a:t>15 kW turbine on 100’ tower</a:t>
            </a:r>
          </a:p>
          <a:p>
            <a:pPr lvl="1"/>
            <a:r>
              <a:rPr lang="en-US" sz="2400" dirty="0"/>
              <a:t>Installed March 2022</a:t>
            </a:r>
          </a:p>
          <a:p>
            <a:pPr lvl="1"/>
            <a:r>
              <a:rPr lang="en-US" sz="2400" dirty="0"/>
              <a:t>Produces ~ 35,000 kWh per year</a:t>
            </a:r>
          </a:p>
          <a:p>
            <a:pPr lvl="1"/>
            <a:r>
              <a:rPr lang="en-US" sz="2400" dirty="0"/>
              <a:t>$100,000 installed;  USDA grant + Tax Credit + Bonus Depreciation = 3 year payback</a:t>
            </a:r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7A85D00F-7E99-4F4D-A701-051745713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625" y="2771775"/>
            <a:ext cx="4495798" cy="3371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9206D5-DDFE-7F41-C5FC-49C630D557AE}"/>
              </a:ext>
            </a:extLst>
          </p:cNvPr>
          <p:cNvSpPr txBox="1"/>
          <p:nvPr/>
        </p:nvSpPr>
        <p:spPr>
          <a:xfrm>
            <a:off x="6781800" y="1315875"/>
            <a:ext cx="13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Installed by: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53244-744F-C575-5F7F-E28E447F2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569" y="1608018"/>
            <a:ext cx="244792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9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04879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Heritage Dairy Farm</a:t>
            </a:r>
            <a:br>
              <a:rPr lang="en-US" sz="3600" b="1" dirty="0"/>
            </a:br>
            <a:r>
              <a:rPr lang="en-US" sz="2800" b="1" dirty="0"/>
              <a:t>Yuma, CO</a:t>
            </a:r>
            <a:br>
              <a:rPr lang="en-US" sz="2800" b="1" dirty="0"/>
            </a:br>
            <a:endParaRPr lang="en-US" sz="40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191000" y="2087057"/>
            <a:ext cx="48768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b="1" dirty="0"/>
          </a:p>
          <a:p>
            <a:pPr lvl="1"/>
            <a:r>
              <a:rPr lang="en-US" sz="2400" dirty="0"/>
              <a:t>2 x 100 kW turbines on 100’ towers</a:t>
            </a:r>
          </a:p>
          <a:p>
            <a:pPr lvl="1"/>
            <a:r>
              <a:rPr lang="en-US" sz="2400" dirty="0"/>
              <a:t>Installed October 2016</a:t>
            </a:r>
          </a:p>
          <a:p>
            <a:pPr lvl="1"/>
            <a:r>
              <a:rPr lang="en-US" sz="2400" dirty="0"/>
              <a:t>Turbines produce 480,000 kWh/</a:t>
            </a:r>
            <a:r>
              <a:rPr lang="en-US" sz="2400" dirty="0" err="1"/>
              <a:t>yr</a:t>
            </a:r>
            <a:r>
              <a:rPr lang="en-US" sz="2400" dirty="0"/>
              <a:t> – 60% of dairies’ annual energy</a:t>
            </a:r>
          </a:p>
          <a:p>
            <a:pPr lvl="1"/>
            <a:r>
              <a:rPr lang="en-US" sz="2400" dirty="0"/>
              <a:t>Utility: Y-W Electric Association (REC)</a:t>
            </a:r>
          </a:p>
          <a:p>
            <a:pPr lvl="1"/>
            <a:endParaRPr lang="en-US" dirty="0"/>
          </a:p>
          <a:p>
            <a:pPr lvl="1">
              <a:buFontTx/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2561" y="1334230"/>
            <a:ext cx="13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Installed by: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22D860-344F-4D4E-AC73-EEFA416BC8C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2452747"/>
            <a:ext cx="3810000" cy="3714750"/>
          </a:xfrm>
          <a:prstGeom prst="rect">
            <a:avLst/>
          </a:prstGeom>
          <a:ln w="31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F81CF-EB8E-77A3-2C4F-0B6C9A4BE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25" y="1219200"/>
            <a:ext cx="660375" cy="14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91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404879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 err="1"/>
              <a:t>Anhueser</a:t>
            </a:r>
            <a:r>
              <a:rPr lang="en-US" sz="3600" b="1" dirty="0"/>
              <a:t>-Busch Brewery </a:t>
            </a:r>
            <a:br>
              <a:rPr lang="en-US" sz="3600" b="1" dirty="0"/>
            </a:br>
            <a:r>
              <a:rPr lang="en-US" sz="2800" b="1" dirty="0"/>
              <a:t>Fairfield, CA</a:t>
            </a:r>
            <a:br>
              <a:rPr lang="en-US" sz="2800" b="1" dirty="0"/>
            </a:br>
            <a:endParaRPr lang="en-US" sz="4000" b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636957" y="2200701"/>
            <a:ext cx="5014913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b="1" dirty="0"/>
          </a:p>
          <a:p>
            <a:pPr lvl="1"/>
            <a:r>
              <a:rPr lang="en-US" sz="2400" dirty="0"/>
              <a:t>1,850 kW turbine, “Bud Light”, on 260’ tower installed August 2014</a:t>
            </a:r>
          </a:p>
          <a:p>
            <a:pPr lvl="1"/>
            <a:r>
              <a:rPr lang="en-US" sz="2400" dirty="0"/>
              <a:t>Brewery’s second turbine: 1,500 kW turbine installed in 2011</a:t>
            </a:r>
          </a:p>
          <a:p>
            <a:pPr lvl="1"/>
            <a:r>
              <a:rPr lang="en-US" sz="2400" dirty="0"/>
              <a:t>Two turbines provide 30% of energy demand (equal to 33,000 cases of beer per day)</a:t>
            </a:r>
          </a:p>
          <a:p>
            <a:pPr lvl="1"/>
            <a:r>
              <a:rPr lang="en-US" sz="2400" dirty="0"/>
              <a:t>Installed under Power Purchase Agreement (PPA)</a:t>
            </a:r>
          </a:p>
          <a:p>
            <a:pPr lvl="1"/>
            <a:endParaRPr lang="en-US" sz="2400" dirty="0"/>
          </a:p>
          <a:p>
            <a:pPr lvl="1">
              <a:buFontTx/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045955" y="1404879"/>
            <a:ext cx="1319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Installed by: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2688073"/>
            <a:ext cx="2603106" cy="2075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4826758"/>
            <a:ext cx="2603106" cy="1905000"/>
          </a:xfrm>
          <a:prstGeom prst="rect">
            <a:avLst/>
          </a:prstGeom>
        </p:spPr>
      </p:pic>
      <p:pic>
        <p:nvPicPr>
          <p:cNvPr id="11" name="Picture 4" descr="Description: Description: Description: Foundation Windpower 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8900" y="1713674"/>
            <a:ext cx="2200460" cy="7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691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/>
        </p:nvSpPr>
        <p:spPr>
          <a:xfrm>
            <a:off x="76201" y="-204064"/>
            <a:ext cx="9067800" cy="124987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25000"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DW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Potential: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Comparable and Complementary to Offshore Wind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970" y="1221928"/>
            <a:ext cx="4219244" cy="278615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5033197" y="4738165"/>
            <a:ext cx="1295009" cy="7484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/>
          <p:nvPr/>
        </p:nvSpPr>
        <p:spPr>
          <a:xfrm>
            <a:off x="4296177" y="4332529"/>
            <a:ext cx="1295009" cy="6708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68569" tIns="34275" rIns="68569" bIns="342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413594" y="4403624"/>
            <a:ext cx="8382000" cy="1083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68569" tIns="34275" rIns="68569" bIns="342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2016 &amp; 2022 NREL Reports: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Technical feasibility: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49.5 million residential, commercial, industrial and public sites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Economic feasibility in 2022: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1,400 GW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Economic feasibility in 2035: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6,000 GW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083485-83DC-4DF9-89A8-AF24ADC4F997}"/>
              </a:ext>
            </a:extLst>
          </p:cNvPr>
          <p:cNvSpPr txBox="1"/>
          <p:nvPr/>
        </p:nvSpPr>
        <p:spPr>
          <a:xfrm>
            <a:off x="1813106" y="1006448"/>
            <a:ext cx="210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U.S. Wind Resources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FB1275-E22D-42B7-AC32-D2F33865DC75}"/>
              </a:ext>
            </a:extLst>
          </p:cNvPr>
          <p:cNvCxnSpPr/>
          <p:nvPr/>
        </p:nvCxnSpPr>
        <p:spPr>
          <a:xfrm>
            <a:off x="240996" y="721360"/>
            <a:ext cx="872719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317584E-8DFD-4AD5-BE43-ACAD842DCD2F}"/>
              </a:ext>
            </a:extLst>
          </p:cNvPr>
          <p:cNvSpPr txBox="1"/>
          <p:nvPr/>
        </p:nvSpPr>
        <p:spPr>
          <a:xfrm>
            <a:off x="684284" y="5653873"/>
            <a:ext cx="8078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Offshore Wind serves larger coastal communities.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 Wind serves smaller interior, transitional and more disadvantaged communities.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have large supply chain opportunities, but DW is far less developed.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BFBD4-4F67-B7B5-D619-75D85E049E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788" y="1600200"/>
            <a:ext cx="4290635" cy="236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C3C21-4BD3-4865-2B29-0A6B62D051AC}"/>
              </a:ext>
            </a:extLst>
          </p:cNvPr>
          <p:cNvSpPr txBox="1"/>
          <p:nvPr/>
        </p:nvSpPr>
        <p:spPr>
          <a:xfrm>
            <a:off x="4980184" y="1022153"/>
            <a:ext cx="367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Communities Map, April 2023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9903351-1C90-0D03-9471-F44612C23537}"/>
              </a:ext>
            </a:extLst>
          </p:cNvPr>
          <p:cNvSpPr/>
          <p:nvPr/>
        </p:nvSpPr>
        <p:spPr>
          <a:xfrm>
            <a:off x="1421126" y="1361719"/>
            <a:ext cx="1428426" cy="236220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D76617-BD7E-A5DA-85C1-6D3280A4E323}"/>
              </a:ext>
            </a:extLst>
          </p:cNvPr>
          <p:cNvSpPr/>
          <p:nvPr/>
        </p:nvSpPr>
        <p:spPr>
          <a:xfrm>
            <a:off x="5640370" y="1446779"/>
            <a:ext cx="1428426" cy="236220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87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496" y="1371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/>
              <a:t>2035 DW Potential: 1,000 GW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AAE3D-7BB0-4FD9-93EA-5249CE5A6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800"/>
            <a:ext cx="9144000" cy="2062246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75C8D0BE-90B6-45A8-A86B-50F38457B088}"/>
              </a:ext>
            </a:extLst>
          </p:cNvPr>
          <p:cNvSpPr txBox="1">
            <a:spLocks/>
          </p:cNvSpPr>
          <p:nvPr/>
        </p:nvSpPr>
        <p:spPr>
          <a:xfrm>
            <a:off x="457200" y="5029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DWEA 2035 DW Goal:   </a:t>
            </a:r>
            <a:r>
              <a:rPr lang="en-US" sz="6000" b="1" dirty="0">
                <a:solidFill>
                  <a:schemeClr val="accent2"/>
                </a:solidFill>
              </a:rPr>
              <a:t>35 GW</a:t>
            </a:r>
            <a:endParaRPr lang="en-US" sz="4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74704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45" y="1371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Major Cost Reduction Potential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997773"/>
              </p:ext>
            </p:extLst>
          </p:nvPr>
        </p:nvGraphicFramePr>
        <p:xfrm>
          <a:off x="152400" y="2401771"/>
          <a:ext cx="8694738" cy="345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66143" imgH="2368577" progId="Word.Document.12">
                  <p:embed/>
                </p:oleObj>
              </mc:Choice>
              <mc:Fallback>
                <p:oleObj name="Document" r:id="rId2" imgW="5966143" imgH="2368577" progId="Word.Document.12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" y="2401771"/>
                        <a:ext cx="8694738" cy="3455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24200" y="5943600"/>
            <a:ext cx="5379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LCOE:  Levelized Cost of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0A2C8-0C5D-4C40-F046-66781BD35059}"/>
              </a:ext>
            </a:extLst>
          </p:cNvPr>
          <p:cNvSpPr txBox="1"/>
          <p:nvPr/>
        </p:nvSpPr>
        <p:spPr>
          <a:xfrm>
            <a:off x="5486400" y="5562600"/>
            <a:ext cx="2742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DWEA Vision Report, 2016</a:t>
            </a:r>
          </a:p>
        </p:txBody>
      </p:sp>
    </p:spTree>
    <p:extLst>
      <p:ext uri="{BB962C8B-B14F-4D97-AF65-F5344CB8AC3E}">
        <p14:creationId xmlns:p14="http://schemas.microsoft.com/office/powerpoint/2010/main" val="322309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E106C4-8BEF-4963-A74E-FF9FA89C9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152" y="1447800"/>
            <a:ext cx="6305696" cy="50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845" y="1371600"/>
            <a:ext cx="8229600" cy="609600"/>
          </a:xfrm>
        </p:spPr>
        <p:txBody>
          <a:bodyPr>
            <a:noAutofit/>
          </a:bodyPr>
          <a:lstStyle/>
          <a:p>
            <a:r>
              <a:rPr lang="en-US" sz="3200" b="1" dirty="0"/>
              <a:t>Federal Policies Supporting Distributed Wind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525963"/>
          </a:xfrm>
        </p:spPr>
        <p:txBody>
          <a:bodyPr>
            <a:normAutofit/>
          </a:bodyPr>
          <a:lstStyle/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30% Investment Tax Credits for Residences (through 2032)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30% Investment Tax Credits for Businesses &amp; Non-Profits (lower requirements for projects under 1 MW) through 2032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10% Bonus for Domestic Content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10% Bonus for being in an Energy Community zone (mapped annually)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Transferability for For-Profits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Elective Pay (rebate) for Non-Profits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1 (Sec. 179) or 5-Year depreciation for businesses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Manufacturing Tax Credits for Domestic Production, with limited Direct Pay</a:t>
            </a:r>
          </a:p>
          <a:p>
            <a:pPr marL="571500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USDA REAP Grants up to 50% for Ag Sector and Rural Small Businesses</a:t>
            </a:r>
          </a:p>
          <a:p>
            <a:pPr marL="971550" lvl="1" indent="-457200">
              <a:buClr>
                <a:schemeClr val="accent5">
                  <a:lumMod val="75000"/>
                </a:schemeClr>
              </a:buClr>
            </a:pPr>
            <a:r>
              <a:rPr lang="en-US" sz="1900" dirty="0"/>
              <a:t>“Underutilized Technologies” set-aside for wind projects</a:t>
            </a:r>
          </a:p>
        </p:txBody>
      </p:sp>
    </p:spTree>
    <p:extLst>
      <p:ext uri="{BB962C8B-B14F-4D97-AF65-F5344CB8AC3E}">
        <p14:creationId xmlns:p14="http://schemas.microsoft.com/office/powerpoint/2010/main" val="522022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37" y="1697582"/>
            <a:ext cx="7696200" cy="685800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en-US" sz="3200" dirty="0"/>
            </a:br>
            <a:r>
              <a:rPr lang="en-US" sz="3200" dirty="0"/>
              <a:t>For further information, please contact DWEA at info@distributedwind.org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056" tIns="593538" rIns="457056" bIns="59353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</a:b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      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0" y="46863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656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669D59-1B41-D087-D23F-ACEBE2600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9179" y="3276601"/>
            <a:ext cx="4590150" cy="34426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0A453C-3A34-EB9C-888C-B54B5D542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43" y="3267075"/>
            <a:ext cx="4306458" cy="344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1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9DCFE-0812-1698-A872-FA92867C0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0" b="15833"/>
          <a:stretch/>
        </p:blipFill>
        <p:spPr>
          <a:xfrm>
            <a:off x="4218708" y="3505200"/>
            <a:ext cx="5001491" cy="297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1209"/>
            <a:ext cx="8229600" cy="819991"/>
          </a:xfrm>
        </p:spPr>
        <p:txBody>
          <a:bodyPr/>
          <a:lstStyle/>
          <a:p>
            <a:pPr algn="l"/>
            <a:r>
              <a:rPr lang="en-US" sz="3600" b="1" dirty="0"/>
              <a:t>What is Distributed Wind?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2000" y="1981200"/>
            <a:ext cx="5486400" cy="459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Arial" panose="020B0604020202020204" pitchFamily="34" charset="0"/>
              <a:buChar char="•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The use of one or a few wind turbines at homes, farms, businesses, or public facilities to off-set on-site energy consumption  (behind-the meter). Lowering operating costs.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Arial" panose="020B0604020202020204" pitchFamily="34" charset="0"/>
              <a:buChar char="•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Wind energy produced first 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serves the local load 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and any excess is 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sold to the utility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Arial" panose="020B0604020202020204" pitchFamily="34" charset="0"/>
              <a:buChar char="•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No back-up Power 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during utility outages </a:t>
            </a:r>
            <a:br>
              <a:rPr lang="en-US" sz="2400" dirty="0">
                <a:latin typeface="Arial" pitchFamily="34" charset="0"/>
              </a:rPr>
            </a:br>
            <a:r>
              <a:rPr lang="en-US" sz="2400" dirty="0">
                <a:latin typeface="Arial" pitchFamily="34" charset="0"/>
              </a:rPr>
              <a:t>(w/o storage &amp; special electronics)</a:t>
            </a:r>
          </a:p>
        </p:txBody>
      </p:sp>
    </p:spTree>
    <p:extLst>
      <p:ext uri="{BB962C8B-B14F-4D97-AF65-F5344CB8AC3E}">
        <p14:creationId xmlns:p14="http://schemas.microsoft.com/office/powerpoint/2010/main" val="1351993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4F2D6A-E70A-4EAD-8F99-298D2F0F7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654571"/>
              </p:ext>
            </p:extLst>
          </p:nvPr>
        </p:nvGraphicFramePr>
        <p:xfrm>
          <a:off x="3886200" y="2076904"/>
          <a:ext cx="4800600" cy="478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F9F61B3-BF2E-4CC8-9799-6172B55D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1219200"/>
            <a:ext cx="6618514" cy="1143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Benefits of Distributed Wind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C75D84AA-0B4A-4FE3-923E-A0331E61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93" y="2743200"/>
            <a:ext cx="2971800" cy="34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8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11430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Benefits of Distributed Wind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F8D67C-A523-4373-9C8B-44E7438D086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13955023"/>
              </p:ext>
            </p:extLst>
          </p:nvPr>
        </p:nvGraphicFramePr>
        <p:xfrm>
          <a:off x="4598921" y="2514600"/>
          <a:ext cx="4038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wind turbine being constructed in the snow&#10;&#10;Description automatically generated">
            <a:extLst>
              <a:ext uri="{FF2B5EF4-FFF2-40B4-BE49-F238E27FC236}">
                <a16:creationId xmlns:a16="http://schemas.microsoft.com/office/drawing/2014/main" id="{02342894-96A2-59CE-083E-DD342DE033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743199"/>
            <a:ext cx="3962400" cy="329904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32481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118271"/>
            <a:ext cx="8430336" cy="11430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600" b="1" dirty="0">
                <a:latin typeface="+mn-lt"/>
              </a:rPr>
              <a:t>More Expensive, but also More Valuable</a:t>
            </a: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552469" y="4622804"/>
            <a:ext cx="3924531" cy="12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228317" indent="-228317">
              <a:buClr>
                <a:srgbClr val="EF9100"/>
              </a:buClr>
              <a:buSzPct val="80000"/>
              <a:tabLst>
                <a:tab pos="456638" algn="l"/>
              </a:tabLst>
            </a:pPr>
            <a:r>
              <a:rPr lang="en-US" sz="2400" b="1" dirty="0">
                <a:solidFill>
                  <a:srgbClr val="EF9100"/>
                </a:solidFill>
                <a:latin typeface="Arial" charset="0"/>
              </a:rPr>
              <a:t>    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Distributed Turbines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~ $3-9,000 / kW</a:t>
            </a: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Providing Retail Power, sold at</a:t>
            </a:r>
            <a:r>
              <a:rPr lang="en-US" b="1" dirty="0">
                <a:latin typeface="Arial" charset="0"/>
              </a:rPr>
              <a:t>:</a:t>
            </a:r>
            <a:r>
              <a:rPr lang="en-US" b="1" dirty="0"/>
              <a:t>  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2514600" y="2403553"/>
            <a:ext cx="4114800" cy="125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228317" indent="-228317">
              <a:buClr>
                <a:srgbClr val="EF9100"/>
              </a:buClr>
              <a:buSzPct val="80000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Windfarm Turbines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charset="0"/>
            </a:endParaRP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~ $1,500 / kW</a:t>
            </a:r>
          </a:p>
          <a:p>
            <a:pPr marL="856199" lvl="1" indent="-342478"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456638" algn="l"/>
              </a:tabLst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Providing Wholesale </a:t>
            </a:r>
            <a:br>
              <a:rPr lang="en-US" b="1" dirty="0">
                <a:solidFill>
                  <a:srgbClr val="000000"/>
                </a:solidFill>
                <a:latin typeface="Arial" charset="0"/>
              </a:rPr>
            </a:br>
            <a:r>
              <a:rPr lang="en-US" b="1" dirty="0">
                <a:solidFill>
                  <a:srgbClr val="000000"/>
                </a:solidFill>
                <a:latin typeface="Arial" charset="0"/>
              </a:rPr>
              <a:t>Power, sold at: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	</a:t>
            </a:r>
          </a:p>
        </p:txBody>
      </p:sp>
      <p:pic>
        <p:nvPicPr>
          <p:cNvPr id="4102" name="Picture 7" descr="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0265" y="4876799"/>
            <a:ext cx="2185521" cy="139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subs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847" y="2364895"/>
            <a:ext cx="2221939" cy="146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3810000" y="3655105"/>
            <a:ext cx="2914650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2" tIns="45660" rIns="91332" bIns="456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2 - 4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¢/kWh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3782786" y="5890068"/>
            <a:ext cx="2324738" cy="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32" tIns="45660" rIns="91332" bIns="4566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8 - 42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charset="0"/>
              </a:rPr>
              <a:t>¢/kWh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2CD343E-5081-4064-84E8-A5F9312B1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t="22585" r="18114" b="11935"/>
          <a:stretch>
            <a:fillRect/>
          </a:stretch>
        </p:blipFill>
        <p:spPr bwMode="auto">
          <a:xfrm>
            <a:off x="311281" y="2364895"/>
            <a:ext cx="2185521" cy="146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S C&amp;I wind power procurement smashes record in 2018 | Recharge">
            <a:extLst>
              <a:ext uri="{FF2B5EF4-FFF2-40B4-BE49-F238E27FC236}">
                <a16:creationId xmlns:a16="http://schemas.microsoft.com/office/drawing/2014/main" id="{DCC8434F-0CF8-8127-2FCD-4ACE6D2EB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281" y="4862198"/>
            <a:ext cx="2406975" cy="14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3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Wind and Solar are Complementary Energy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6BF95-E5D6-068F-89E0-033071D5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" y="2823507"/>
            <a:ext cx="8702565" cy="35052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F1AB2-698B-C0BE-9EBC-082BAF8D6C1E}"/>
              </a:ext>
            </a:extLst>
          </p:cNvPr>
          <p:cNvSpPr txBox="1"/>
          <p:nvPr/>
        </p:nvSpPr>
        <p:spPr>
          <a:xfrm>
            <a:off x="5715000" y="6328707"/>
            <a:ext cx="3094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Congressional Research Service</a:t>
            </a:r>
          </a:p>
        </p:txBody>
      </p:sp>
    </p:spTree>
    <p:extLst>
      <p:ext uri="{BB962C8B-B14F-4D97-AF65-F5344CB8AC3E}">
        <p14:creationId xmlns:p14="http://schemas.microsoft.com/office/powerpoint/2010/main" val="3265824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1600200"/>
            <a:ext cx="7162800" cy="381000"/>
          </a:xfrm>
        </p:spPr>
        <p:txBody>
          <a:bodyPr>
            <a:noAutofit/>
          </a:bodyPr>
          <a:lstStyle/>
          <a:p>
            <a:r>
              <a:rPr lang="en-US" sz="3200" b="1" dirty="0"/>
              <a:t>Distributed Wind, with Less Automation, is a “Jobs Machine”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7741D-765F-65BF-A59D-8D9F1723D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14600"/>
            <a:ext cx="2851796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2594E-2442-EEE0-1F42-9DFD8497E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2514601"/>
            <a:ext cx="2538189" cy="1905000"/>
          </a:xfrm>
          <a:prstGeom prst="rect">
            <a:avLst/>
          </a:prstGeom>
        </p:spPr>
      </p:pic>
      <p:pic>
        <p:nvPicPr>
          <p:cNvPr id="6" name="Picture 5" descr="A picture containing clothing, indoor, person, furniture&#10;&#10;Description automatically generated">
            <a:extLst>
              <a:ext uri="{FF2B5EF4-FFF2-40B4-BE49-F238E27FC236}">
                <a16:creationId xmlns:a16="http://schemas.microsoft.com/office/drawing/2014/main" id="{8E57B1E9-5406-50A5-3EF7-0CCD569070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4495800"/>
            <a:ext cx="2400300" cy="1866900"/>
          </a:xfrm>
          <a:prstGeom prst="rect">
            <a:avLst/>
          </a:prstGeom>
        </p:spPr>
      </p:pic>
      <p:pic>
        <p:nvPicPr>
          <p:cNvPr id="9" name="Picture 8" descr="A group of men standing next to a large white machine&#10;&#10;Description automatically generated with medium confidence">
            <a:extLst>
              <a:ext uri="{FF2B5EF4-FFF2-40B4-BE49-F238E27FC236}">
                <a16:creationId xmlns:a16="http://schemas.microsoft.com/office/drawing/2014/main" id="{10A3A79A-1F77-193C-FD25-739ECA4469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0429" y="4495800"/>
            <a:ext cx="3053219" cy="1905000"/>
          </a:xfrm>
          <a:prstGeom prst="rect">
            <a:avLst/>
          </a:prstGeom>
        </p:spPr>
      </p:pic>
      <p:pic>
        <p:nvPicPr>
          <p:cNvPr id="14" name="Picture 13" descr="A picture containing outdoor, sky, ground, cloud&#10;&#10;Description automatically generated">
            <a:extLst>
              <a:ext uri="{FF2B5EF4-FFF2-40B4-BE49-F238E27FC236}">
                <a16:creationId xmlns:a16="http://schemas.microsoft.com/office/drawing/2014/main" id="{53A916B4-90CA-7555-2AB8-1C3C566DFD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977" y="4495799"/>
            <a:ext cx="2540000" cy="133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3C80A5-2D9C-140C-7B8F-9467F363B6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000" y="2514600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58298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76200"/>
            <a:ext cx="3429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8600"/>
            <a:ext cx="9144000" cy="626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384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8436"/>
            <a:ext cx="8229600" cy="819991"/>
          </a:xfrm>
        </p:spPr>
        <p:txBody>
          <a:bodyPr/>
          <a:lstStyle/>
          <a:p>
            <a:pPr algn="l"/>
            <a:r>
              <a:rPr lang="en-US" sz="3600" b="1" dirty="0"/>
              <a:t> Turbine Size Classifications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56115" y="2209800"/>
            <a:ext cx="7598457" cy="442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419" tIns="25364" rIns="63419" bIns="25364">
            <a:spAutoFit/>
          </a:bodyPr>
          <a:lstStyle/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Small:  </a:t>
            </a:r>
            <a:r>
              <a:rPr lang="en-US" sz="2800" dirty="0">
                <a:latin typeface="Arial" pitchFamily="34" charset="0"/>
              </a:rPr>
              <a:t>0 – 100 kW</a:t>
            </a:r>
          </a:p>
          <a:p>
            <a:pPr marL="970358" lvl="1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Manufacturers:  Bergey, Eocycle, Northern Power, Ryse, </a:t>
            </a:r>
            <a:r>
              <a:rPr lang="en-US" sz="2400" dirty="0" err="1">
                <a:latin typeface="Arial" pitchFamily="34" charset="0"/>
              </a:rPr>
              <a:t>Kodair</a:t>
            </a:r>
            <a:r>
              <a:rPr lang="en-US" sz="2400" dirty="0">
                <a:latin typeface="Arial" pitchFamily="34" charset="0"/>
              </a:rPr>
              <a:t>, Pecos, QED, </a:t>
            </a:r>
            <a:r>
              <a:rPr lang="en-US" sz="2400" dirty="0" err="1">
                <a:latin typeface="Arial" pitchFamily="34" charset="0"/>
              </a:rPr>
              <a:t>Xflow</a:t>
            </a:r>
            <a:r>
              <a:rPr lang="en-US" sz="2400" dirty="0">
                <a:latin typeface="Arial" pitchFamily="34" charset="0"/>
              </a:rPr>
              <a:t>, Primo, </a:t>
            </a:r>
            <a:r>
              <a:rPr lang="en-US" sz="2400" dirty="0" err="1">
                <a:latin typeface="Arial" pitchFamily="34" charset="0"/>
              </a:rPr>
              <a:t>Sonsight</a:t>
            </a:r>
            <a:r>
              <a:rPr lang="en-US" sz="2400" dirty="0">
                <a:latin typeface="Arial" pitchFamily="34" charset="0"/>
              </a:rPr>
              <a:t>, SD Wind </a:t>
            </a: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Mid-Size:  </a:t>
            </a:r>
            <a:r>
              <a:rPr lang="en-US" sz="2800" dirty="0">
                <a:latin typeface="Arial" pitchFamily="34" charset="0"/>
              </a:rPr>
              <a:t>101 – 1,000 kW</a:t>
            </a:r>
          </a:p>
          <a:p>
            <a:pPr marL="970358" lvl="2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Manufacturers:  Siva, Carter, </a:t>
            </a:r>
            <a:r>
              <a:rPr lang="en-US" sz="2400" dirty="0" err="1">
                <a:latin typeface="Arial" pitchFamily="34" charset="0"/>
              </a:rPr>
              <a:t>Leitwind</a:t>
            </a:r>
            <a:r>
              <a:rPr lang="en-US" sz="2400" dirty="0">
                <a:latin typeface="Arial" pitchFamily="34" charset="0"/>
              </a:rPr>
              <a:t>, EWT</a:t>
            </a:r>
            <a:endParaRPr lang="en-US" sz="28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800" b="1" dirty="0">
                <a:latin typeface="Arial" pitchFamily="34" charset="0"/>
              </a:rPr>
              <a:t>Large:  </a:t>
            </a:r>
            <a:r>
              <a:rPr lang="en-US" sz="2800" dirty="0">
                <a:latin typeface="Arial" pitchFamily="34" charset="0"/>
              </a:rPr>
              <a:t>&gt; 1,000 kW  (&gt; 1MW)</a:t>
            </a:r>
          </a:p>
          <a:p>
            <a:pPr marL="970358" lvl="1" indent="-513719">
              <a:lnSpc>
                <a:spcPct val="90000"/>
              </a:lnSpc>
              <a:spcBef>
                <a:spcPct val="30000"/>
              </a:spcBef>
              <a:buClr>
                <a:schemeClr val="accent5">
                  <a:lumMod val="75000"/>
                </a:schemeClr>
              </a:buClr>
              <a:buFont typeface="Wingdings" pitchFamily="2" charset="2"/>
              <a:buChar char="v"/>
              <a:tabLst>
                <a:tab pos="684959" algn="l"/>
              </a:tabLst>
            </a:pPr>
            <a:r>
              <a:rPr lang="en-US" sz="2400" dirty="0">
                <a:latin typeface="Arial" pitchFamily="34" charset="0"/>
              </a:rPr>
              <a:t>Manufacturers:  GE, Vestas, Siemens</a:t>
            </a: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endParaRPr lang="en-US" sz="2800" dirty="0">
              <a:latin typeface="Arial" pitchFamily="34" charset="0"/>
            </a:endParaRPr>
          </a:p>
          <a:p>
            <a:pPr marL="513719" indent="-513719">
              <a:lnSpc>
                <a:spcPct val="90000"/>
              </a:lnSpc>
              <a:spcBef>
                <a:spcPct val="30000"/>
              </a:spcBef>
              <a:buClr>
                <a:srgbClr val="3333CC"/>
              </a:buClr>
              <a:buFont typeface="Wingdings" pitchFamily="2" charset="2"/>
              <a:buChar char="v"/>
              <a:tabLst>
                <a:tab pos="684959" algn="l"/>
              </a:tabLst>
            </a:pPr>
            <a:endParaRPr lang="en-US" sz="24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44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7104</TotalTime>
  <Words>678</Words>
  <Application>Microsoft Macintosh PowerPoint</Application>
  <PresentationFormat>On-screen Show (4:3)</PresentationFormat>
  <Paragraphs>94</Paragraphs>
  <Slides>18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Wingdings</vt:lpstr>
      <vt:lpstr>Office Theme</vt:lpstr>
      <vt:lpstr>1_Office Theme</vt:lpstr>
      <vt:lpstr>Document</vt:lpstr>
      <vt:lpstr>Distributed Wind Energy 101</vt:lpstr>
      <vt:lpstr>What is Distributed Wind?</vt:lpstr>
      <vt:lpstr>Benefits of Distributed Wind</vt:lpstr>
      <vt:lpstr>Benefits of Distributed Wind</vt:lpstr>
      <vt:lpstr>More Expensive, but also More Valuable</vt:lpstr>
      <vt:lpstr>Wind and Solar are Complementary Energy Sources</vt:lpstr>
      <vt:lpstr>Distributed Wind, with Less Automation, is a “Jobs Machine”</vt:lpstr>
      <vt:lpstr>PowerPoint Presentation</vt:lpstr>
      <vt:lpstr> Turbine Size Classifications</vt:lpstr>
      <vt:lpstr>  FTS Enterprises Juniata, NE </vt:lpstr>
      <vt:lpstr>Heritage Dairy Farm Yuma, CO </vt:lpstr>
      <vt:lpstr>  Anhueser-Busch Brewery  Fairfield, CA </vt:lpstr>
      <vt:lpstr>PowerPoint Presentation</vt:lpstr>
      <vt:lpstr>2035 DW Potential: 1,000 GW</vt:lpstr>
      <vt:lpstr>Major Cost Reduction Potential</vt:lpstr>
      <vt:lpstr>PowerPoint Presentation</vt:lpstr>
      <vt:lpstr>Federal Policies Supporting Distributed Wind</vt:lpstr>
      <vt:lpstr> For further information, please contact DWEA at info@distributedwind.org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Bergey</dc:creator>
  <cp:lastModifiedBy>David Dunaway</cp:lastModifiedBy>
  <cp:revision>177</cp:revision>
  <cp:lastPrinted>2015-03-18T14:07:37Z</cp:lastPrinted>
  <dcterms:created xsi:type="dcterms:W3CDTF">2011-12-03T12:11:20Z</dcterms:created>
  <dcterms:modified xsi:type="dcterms:W3CDTF">2025-09-11T19:44:16Z</dcterms:modified>
</cp:coreProperties>
</file>